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sldIdLst>
    <p:sldId id="509" r:id="rId2"/>
    <p:sldId id="256" r:id="rId3"/>
    <p:sldId id="263" r:id="rId4"/>
    <p:sldId id="504" r:id="rId5"/>
    <p:sldId id="505" r:id="rId6"/>
    <p:sldId id="257" r:id="rId7"/>
    <p:sldId id="264" r:id="rId8"/>
    <p:sldId id="258" r:id="rId9"/>
    <p:sldId id="259" r:id="rId10"/>
    <p:sldId id="260" r:id="rId11"/>
    <p:sldId id="261" r:id="rId12"/>
    <p:sldId id="265" r:id="rId13"/>
    <p:sldId id="506" r:id="rId14"/>
    <p:sldId id="507" r:id="rId15"/>
    <p:sldId id="510" r:id="rId1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3F595-57D0-4677-883C-C6EEF130A0DE}" type="datetimeFigureOut">
              <a:rPr lang="ru-KZ" smtClean="0"/>
              <a:t>12.04.2022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DD043-38EF-408A-ABA1-8B833C3B1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117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DA0F9-6108-4418-AAD5-0E9823E2E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835FC8-A16F-43A6-8920-555214E2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5B47F9-B3E9-4EC9-9317-0E37D38E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7B5CA2-51AB-4783-9683-8991512D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3AD0BA-F2C6-4728-8F0C-33A8BCEA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1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009C3-9B18-4A5A-8B19-8E43B170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8CA5E0-12D6-40D7-8FE1-CF7B496E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295FA-8911-4987-9691-73AEC9FC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D7E105-2E1B-45BC-BD96-0429140E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700AD3-926D-4F64-A337-73A42565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1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D042DC-A591-475D-9F5A-06CF77E2E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A9F004-85D3-476D-8705-E896E3731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75C76D-816B-4207-86B9-C97C81BA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9C561F-E712-4255-B1A6-E2D60334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47A944-0E81-406D-B756-C6755B3F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6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B5E22CCA-FB59-43FD-81A5-9EAA6B236B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B5E22CCA-FB59-43FD-81A5-9EAA6B236B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B5E22CCA-FB59-43FD-81A5-9EAA6B236B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B5E22CCA-FB59-43FD-81A5-9EAA6B236B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B5E22CCA-FB59-43FD-81A5-9EAA6B236B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4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3385-BD35-48E6-BE1C-0DC53E935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74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4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3385-BD35-48E6-BE1C-0DC53E935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40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4F4EC-7D53-410D-A847-21DA2EFB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FF3B4B-ACD1-4B57-A1A7-6657D8EE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8EBF8D-7251-4876-9C2E-C5840DDF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6D261C-98CC-4A40-8E46-65F1D4DA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286CB2-C964-4503-8723-3B02AD38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B894C6-31D1-4E95-86FF-B7404B0A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C99761-F41B-4D23-AA0A-1FB0124D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E71560-A665-45D7-8D74-977EF3E6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E6907E-93C1-418C-B535-2441350A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BCBA4E-2846-48EE-9963-87983009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F08724-A148-4A83-AA97-ED2D67D4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B8D67F-7496-4C36-B347-18D94382E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D2FD06-DBA7-46F3-889E-011B3EA7F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188901-A25C-4B93-9E3C-8287A67A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5A97A8-34C8-4693-BCAB-67738AA6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153270-1F79-49C1-9E7D-63A9BA6C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9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84E0B-9D16-47D6-B1C0-32080509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C21228-BEC2-4708-BCE8-A9EF5CC5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E6CBBB-F140-4BE5-85EC-54BA89103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B72BFE3-C389-4E1C-95F7-7BBD9AC9D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432DEC-7A66-416F-8E26-E40D62CDA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9051B9-4869-44E6-B774-0F8BB744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571451B-31DA-44F6-9350-8D05FBD2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BB3B95-4CAB-4040-9C61-8E1B16AE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DA979-C5A2-4528-8A7A-D81F6F25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86A9A06-FD76-47C8-8C71-132396FE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838B7B-DFFB-488E-8B7C-A4070594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BC667BE-EB6E-435C-B43B-9320B143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C00D0F-61C3-4198-B6B9-E5B7E1A7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910191-9B11-40D3-9B5E-80C54101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30334F-525D-4197-8F78-729E19EF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4E650-A94A-419E-BA6D-83A6EAE1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5DA3D5-6FB8-4CEA-9E00-AC254E4F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D7B787-F9F3-4C79-8B80-04CC44D07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DA45B0-2294-4683-A31F-768ED2CB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EB3989-D5BE-4F56-839E-3A1A1E68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D0156D-AD6E-4CC9-B9AC-40352C83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103D3-8A1F-42E9-8361-F354018D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5F9A53-F8FC-4A81-96E8-2ECF3142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27EE48-0C79-4A0E-9C67-4B54A51D5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4E03A7-4A12-4DBF-8EA2-3360E089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88FF15-4C4C-4F92-82B0-61157965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555657-2A40-4BDA-98CA-9F6C41C6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7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1A794-403F-4B8A-97F9-C750798E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EC8C72-C46B-4CC9-AAD0-FF9C8C66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F46B88-8D3C-49F7-B99C-2A45A1AE6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DF93-423C-4527-850F-1928CD02AF6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F9CA3C-5F1B-436E-9291-94BD21481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F646AF-5DE5-45C4-B67D-50916404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50C9-9159-49DC-9DA3-FA7971D0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3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19" y="1122363"/>
            <a:ext cx="9997440" cy="23876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Вебинар:</a:t>
            </a:r>
            <a:br>
              <a:rPr lang="kk-KZ" dirty="0" smtClean="0"/>
            </a:br>
            <a:r>
              <a:rPr lang="kk-KZ" b="1" dirty="0" smtClean="0">
                <a:solidFill>
                  <a:srgbClr val="002060"/>
                </a:solidFill>
              </a:rPr>
              <a:t>Решение олимпиадынх задач с применением рекурсии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8719" y="3850232"/>
            <a:ext cx="9792789" cy="1655762"/>
          </a:xfrm>
        </p:spPr>
        <p:txBody>
          <a:bodyPr/>
          <a:lstStyle/>
          <a:p>
            <a:r>
              <a:rPr lang="kk-KZ" dirty="0" smtClean="0"/>
              <a:t>Цель: </a:t>
            </a:r>
            <a:endParaRPr lang="kk-KZ" dirty="0" smtClean="0"/>
          </a:p>
          <a:p>
            <a:r>
              <a:rPr lang="ru-RU" dirty="0" smtClean="0"/>
              <a:t>Овладение </a:t>
            </a:r>
            <a:r>
              <a:rPr lang="ru-RU" dirty="0"/>
              <a:t>методами использования рекурсивных функций при решении олимпиадных задач на языке программирования </a:t>
            </a:r>
            <a:r>
              <a:rPr lang="ru-RU" dirty="0" err="1"/>
              <a:t>Python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033FCE7-39F3-446A-8F1B-EC22A8FDB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9"/>
          <a:stretch/>
        </p:blipFill>
        <p:spPr>
          <a:xfrm>
            <a:off x="0" y="0"/>
            <a:ext cx="1770709" cy="173885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7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/>
              <a:t>Рекурсивная процедура</a:t>
            </a:r>
          </a:p>
        </p:txBody>
      </p:sp>
      <p:sp>
        <p:nvSpPr>
          <p:cNvPr id="1259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B67AD4-BADE-4C51-83E0-970E1574CB7E}" type="slidenum">
              <a:rPr lang="ru-RU"/>
              <a:pPr eaLnBrk="1" hangingPunct="1"/>
              <a:t>10</a:t>
            </a:fld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27226" y="857251"/>
            <a:ext cx="5972175" cy="194117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</a:rPr>
              <a:t>def</a:t>
            </a:r>
            <a:r>
              <a:rPr lang="sq-AL" sz="2400" b="1" dirty="0">
                <a:latin typeface="Courier New" pitchFamily="49" charset="0"/>
              </a:rPr>
              <a:t> </a:t>
            </a:r>
            <a:r>
              <a:rPr lang="sq-AL" sz="2400" b="1" dirty="0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sq-AL" sz="2400" b="1" dirty="0">
                <a:latin typeface="Courier New" pitchFamily="49" charset="0"/>
              </a:rPr>
              <a:t>(n)</a:t>
            </a:r>
            <a:r>
              <a:rPr lang="en-US" sz="2400" b="1" dirty="0">
                <a:latin typeface="Courier New" pitchFamily="49" charset="0"/>
              </a:rPr>
              <a:t>:</a:t>
            </a:r>
            <a:r>
              <a:rPr lang="ru-RU" sz="2400" b="1" dirty="0">
                <a:latin typeface="Courier New" pitchFamily="49" charset="0"/>
              </a:rPr>
              <a:t>  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</a:rPr>
              <a:t> if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pt-BR" sz="2400" b="1" dirty="0"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pt-BR" sz="2400" b="1" dirty="0" smtClean="0">
                <a:latin typeface="Arial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return</a:t>
            </a:r>
            <a:endParaRPr lang="ru-RU" sz="2400" dirty="0">
              <a:latin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  </a:t>
            </a:r>
            <a:r>
              <a:rPr lang="sq-AL" sz="2400" b="1" dirty="0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sq-AL" sz="2400" b="1" dirty="0">
                <a:latin typeface="Courier New" pitchFamily="49" charset="0"/>
              </a:rPr>
              <a:t>(n</a:t>
            </a:r>
            <a:r>
              <a:rPr lang="pt-BR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//</a:t>
            </a:r>
            <a:r>
              <a:rPr lang="pt-BR" sz="2400" b="1" dirty="0">
                <a:latin typeface="Arial" charset="0"/>
              </a:rPr>
              <a:t> </a:t>
            </a:r>
            <a:r>
              <a:rPr lang="sq-AL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sq-AL" sz="2400" b="1" dirty="0">
                <a:latin typeface="Courier New" pitchFamily="49" charset="0"/>
              </a:rPr>
              <a:t>)</a:t>
            </a:r>
          </a:p>
          <a:p>
            <a:pPr>
              <a:defRPr/>
            </a:pPr>
            <a:r>
              <a:rPr lang="ru-RU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print</a:t>
            </a:r>
            <a:r>
              <a:rPr lang="en-US" sz="2400" b="1" dirty="0">
                <a:latin typeface="Courier New" pitchFamily="49" charset="0"/>
              </a:rPr>
              <a:t>(n</a:t>
            </a:r>
            <a:r>
              <a:rPr lang="pt-BR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%</a:t>
            </a:r>
            <a:r>
              <a:rPr lang="pt-BR" sz="2400" b="1" dirty="0">
                <a:latin typeface="Arial" charset="0"/>
              </a:rPr>
              <a:t> </a:t>
            </a:r>
            <a:r>
              <a:rPr lang="sq-AL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sq-AL" sz="2400" b="1" dirty="0">
                <a:latin typeface="Courier New" pitchFamily="49" charset="0"/>
              </a:rPr>
              <a:t>)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sq-AL" sz="2400" b="1" dirty="0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sq-AL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i</a:t>
            </a:r>
            <a:r>
              <a:rPr lang="sq-AL" sz="2400" b="1" dirty="0">
                <a:latin typeface="Courier New" pitchFamily="49" charset="0"/>
              </a:rPr>
              <a:t>n</a:t>
            </a:r>
            <a:r>
              <a:rPr lang="en-US" sz="2400" b="1" dirty="0">
                <a:latin typeface="Courier New" pitchFamily="49" charset="0"/>
              </a:rPr>
              <a:t>t(input</a:t>
            </a:r>
            <a:r>
              <a:rPr lang="en-US" sz="2400" b="1" dirty="0" smtClean="0">
                <a:latin typeface="Courier New" pitchFamily="49" charset="0"/>
              </a:rPr>
              <a:t>())</a:t>
            </a:r>
            <a:r>
              <a:rPr lang="ru-RU" sz="2400" b="1" dirty="0" smtClean="0">
                <a:latin typeface="Courier New" pitchFamily="49" charset="0"/>
              </a:rPr>
              <a:t>=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605325" y="3429000"/>
            <a:ext cx="2857500" cy="46513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6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10137" y="3898900"/>
            <a:ext cx="3068638" cy="465137"/>
          </a:xfrm>
          <a:prstGeom prst="rect">
            <a:avLst/>
          </a:prstGeom>
          <a:solidFill>
            <a:srgbClr val="C4FFA7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3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29237" y="4381500"/>
            <a:ext cx="2997200" cy="465137"/>
          </a:xfrm>
          <a:prstGeom prst="rect">
            <a:avLst/>
          </a:prstGeom>
          <a:solidFill>
            <a:srgbClr val="ABFFFF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1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61037" y="4864100"/>
            <a:ext cx="2668588" cy="465137"/>
          </a:xfrm>
          <a:prstGeom prst="rect">
            <a:avLst/>
          </a:prstGeom>
          <a:solidFill>
            <a:srgbClr val="FFCCCC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252662" y="1216650"/>
            <a:ext cx="44958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n</a:t>
            </a:r>
            <a:r>
              <a:rPr lang="pt-BR" sz="2400" b="1" dirty="0"/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pt-BR" sz="2400" b="1" dirty="0"/>
              <a:t> 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333399"/>
                </a:solidFill>
                <a:latin typeface="Courier New" panose="02070309020205020404" pitchFamily="49" charset="0"/>
              </a:rPr>
              <a:t>return</a:t>
            </a:r>
            <a:endParaRPr lang="ru-RU" sz="24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29237" y="5346699"/>
            <a:ext cx="3011488" cy="463550"/>
          </a:xfrm>
          <a:prstGeom prst="rect">
            <a:avLst/>
          </a:prstGeom>
          <a:solidFill>
            <a:srgbClr val="ABFFFF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q-AL" sz="2400" b="1" dirty="0">
                <a:latin typeface="Courier New" pitchFamily="49" charset="0"/>
              </a:rPr>
              <a:t>print(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1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%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10137" y="5829299"/>
            <a:ext cx="3036888" cy="463550"/>
          </a:xfrm>
          <a:prstGeom prst="rect">
            <a:avLst/>
          </a:prstGeom>
          <a:solidFill>
            <a:srgbClr val="C4FFA7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q-AL" sz="2400" b="1" dirty="0">
                <a:latin typeface="Courier New" pitchFamily="49" charset="0"/>
              </a:rPr>
              <a:t>print(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3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%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86275" y="6299200"/>
            <a:ext cx="2990850" cy="46513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q-AL" sz="2400" b="1" dirty="0">
                <a:latin typeface="Courier New" pitchFamily="49" charset="0"/>
              </a:rPr>
              <a:t>print(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6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%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999288" y="1012826"/>
            <a:ext cx="3148012" cy="936625"/>
            <a:chOff x="433" y="3902"/>
            <a:chExt cx="1983" cy="590"/>
          </a:xfrm>
        </p:grpSpPr>
        <p:sp>
          <p:nvSpPr>
            <p:cNvPr id="2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689" cy="523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dirty="0">
                  <a:latin typeface="Arial" charset="0"/>
                </a:rPr>
                <a:t>  Что получится?</a:t>
              </a:r>
              <a:endParaRPr lang="en-US" sz="2400" dirty="0">
                <a:latin typeface="Arial" charset="0"/>
              </a:endParaRPr>
            </a:p>
            <a:p>
              <a:pPr eaLnBrk="0" hangingPunct="0">
                <a:defRPr/>
              </a:pPr>
              <a:r>
                <a:rPr lang="en-US" sz="2400" dirty="0">
                  <a:latin typeface="Arial" charset="0"/>
                </a:rPr>
                <a:t>  </a:t>
              </a:r>
              <a:r>
                <a:rPr lang="en-US" sz="2400" b="1" dirty="0" err="1">
                  <a:solidFill>
                    <a:srgbClr val="333399"/>
                  </a:solidFill>
                  <a:latin typeface="Courier New" pitchFamily="49" charset="0"/>
                </a:rPr>
                <a:t>printBin</a:t>
              </a:r>
              <a:r>
                <a:rPr lang="en-US" sz="2400" b="1" dirty="0">
                  <a:latin typeface="Courier New" pitchFamily="49" charset="0"/>
                </a:rPr>
                <a:t>(</a:t>
              </a:r>
              <a:r>
                <a:rPr lang="ru-RU" sz="2400" b="1" dirty="0">
                  <a:solidFill>
                    <a:srgbClr val="00B0F0"/>
                  </a:solidFill>
                  <a:latin typeface="Courier New" pitchFamily="49" charset="0"/>
                </a:rPr>
                <a:t>6</a:t>
              </a:r>
              <a:r>
                <a:rPr lang="en-US" sz="2400" b="1" dirty="0">
                  <a:latin typeface="Courier New" pitchFamily="49" charset="0"/>
                </a:rPr>
                <a:t>)</a:t>
              </a:r>
            </a:p>
          </p:txBody>
        </p:sp>
        <p:sp>
          <p:nvSpPr>
            <p:cNvPr id="125978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726475" y="4845050"/>
            <a:ext cx="40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ru-RU" sz="2000" b="1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031275" y="4845050"/>
            <a:ext cx="40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ru-RU" sz="2000" b="1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7323375" y="4845050"/>
            <a:ext cx="40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ru-RU" sz="2000" b="1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>
            <a:off x="5716825" y="5289550"/>
            <a:ext cx="1498600" cy="771525"/>
          </a:xfrm>
          <a:custGeom>
            <a:avLst/>
            <a:gdLst>
              <a:gd name="T0" fmla="*/ 0 w 1943100"/>
              <a:gd name="T1" fmla="*/ 2147483647 h 313267"/>
              <a:gd name="T2" fmla="*/ 39478 w 1943100"/>
              <a:gd name="T3" fmla="*/ 0 h 313267"/>
              <a:gd name="T4" fmla="*/ 0 60000 65536"/>
              <a:gd name="T5" fmla="*/ 0 60000 65536"/>
              <a:gd name="T6" fmla="*/ 0 w 1943100"/>
              <a:gd name="T7" fmla="*/ 0 h 313267"/>
              <a:gd name="T8" fmla="*/ 1943100 w 1943100"/>
              <a:gd name="T9" fmla="*/ 313267 h 313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43100" h="313267">
                <a:moveTo>
                  <a:pt x="0" y="292100"/>
                </a:moveTo>
                <a:cubicBezTo>
                  <a:pt x="660400" y="270933"/>
                  <a:pt x="1473200" y="313267"/>
                  <a:pt x="19431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>
            <a:off x="5272325" y="5276850"/>
            <a:ext cx="2235200" cy="1292225"/>
          </a:xfrm>
          <a:custGeom>
            <a:avLst/>
            <a:gdLst>
              <a:gd name="T0" fmla="*/ 0 w 1943100"/>
              <a:gd name="T1" fmla="*/ 2147483647 h 313267"/>
              <a:gd name="T2" fmla="*/ 15878624 w 1943100"/>
              <a:gd name="T3" fmla="*/ 0 h 313267"/>
              <a:gd name="T4" fmla="*/ 0 60000 65536"/>
              <a:gd name="T5" fmla="*/ 0 60000 65536"/>
              <a:gd name="T6" fmla="*/ 0 w 1943100"/>
              <a:gd name="T7" fmla="*/ 0 h 313267"/>
              <a:gd name="T8" fmla="*/ 1943100 w 1943100"/>
              <a:gd name="T9" fmla="*/ 313267 h 313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43100" h="313267">
                <a:moveTo>
                  <a:pt x="0" y="292100"/>
                </a:moveTo>
                <a:cubicBezTo>
                  <a:pt x="660400" y="270933"/>
                  <a:pt x="1473200" y="313267"/>
                  <a:pt x="19431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>
            <a:off x="6224825" y="5276850"/>
            <a:ext cx="698500" cy="339725"/>
          </a:xfrm>
          <a:custGeom>
            <a:avLst/>
            <a:gdLst>
              <a:gd name="T0" fmla="*/ 0 w 1943100"/>
              <a:gd name="T1" fmla="*/ 982583 h 313267"/>
              <a:gd name="T2" fmla="*/ 0 w 1943100"/>
              <a:gd name="T3" fmla="*/ 0 h 313267"/>
              <a:gd name="T4" fmla="*/ 0 60000 65536"/>
              <a:gd name="T5" fmla="*/ 0 60000 65536"/>
              <a:gd name="T6" fmla="*/ 0 w 1943100"/>
              <a:gd name="T7" fmla="*/ 0 h 313267"/>
              <a:gd name="T8" fmla="*/ 1943100 w 1943100"/>
              <a:gd name="T9" fmla="*/ 313267 h 313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43100" h="313267">
                <a:moveTo>
                  <a:pt x="0" y="292100"/>
                </a:moveTo>
                <a:cubicBezTo>
                  <a:pt x="660400" y="270933"/>
                  <a:pt x="1473200" y="313267"/>
                  <a:pt x="19431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 flipH="1">
            <a:off x="6483588" y="3770312"/>
            <a:ext cx="2720975" cy="779463"/>
          </a:xfrm>
          <a:prstGeom prst="wedgeRoundRectCallout">
            <a:avLst>
              <a:gd name="adj1" fmla="val 58105"/>
              <a:gd name="adj2" fmla="val 10377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lIns="54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рекурсия заканчивается!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429237" y="4821237"/>
            <a:ext cx="425450" cy="549275"/>
          </a:xfrm>
          <a:prstGeom prst="rect">
            <a:avLst/>
          </a:prstGeom>
          <a:solidFill>
            <a:srgbClr val="AB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 b="1">
              <a:latin typeface="Courier New" panose="02070309020205020404" pitchFamily="49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008550" y="4346574"/>
            <a:ext cx="404812" cy="1498600"/>
          </a:xfrm>
          <a:prstGeom prst="rect">
            <a:avLst/>
          </a:prstGeom>
          <a:solidFill>
            <a:srgbClr val="C4FFA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 b="1">
              <a:solidFill>
                <a:srgbClr val="333399"/>
              </a:solidFill>
              <a:latin typeface="Courier New" panose="02070309020205020404" pitchFamily="49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591038" y="3867149"/>
            <a:ext cx="404813" cy="2438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 b="1">
              <a:solidFill>
                <a:srgbClr val="333399"/>
              </a:solidFill>
              <a:latin typeface="Courier New" panose="02070309020205020404" pitchFamily="49" charset="0"/>
            </a:endParaRPr>
          </a:p>
        </p:txBody>
      </p:sp>
      <p:sp>
        <p:nvSpPr>
          <p:cNvPr id="37" name="Полилиния 36"/>
          <p:cNvSpPr>
            <a:spLocks/>
          </p:cNvSpPr>
          <p:nvPr/>
        </p:nvSpPr>
        <p:spPr bwMode="auto">
          <a:xfrm>
            <a:off x="5257801" y="1612900"/>
            <a:ext cx="1431925" cy="1589088"/>
          </a:xfrm>
          <a:custGeom>
            <a:avLst/>
            <a:gdLst>
              <a:gd name="T0" fmla="*/ 2147483647 w 558800"/>
              <a:gd name="T1" fmla="*/ 2541867 h 1536700"/>
              <a:gd name="T2" fmla="*/ 0 w 558800"/>
              <a:gd name="T3" fmla="*/ 0 h 1536700"/>
              <a:gd name="T4" fmla="*/ 0 60000 65536"/>
              <a:gd name="T5" fmla="*/ 0 60000 65536"/>
              <a:gd name="T6" fmla="*/ 0 w 558800"/>
              <a:gd name="T7" fmla="*/ 0 h 1536700"/>
              <a:gd name="T8" fmla="*/ 558800 w 558800"/>
              <a:gd name="T9" fmla="*/ 1536700 h 1536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8800" h="1536700">
                <a:moveTo>
                  <a:pt x="558800" y="1536700"/>
                </a:moveTo>
                <a:cubicBezTo>
                  <a:pt x="396770" y="801914"/>
                  <a:pt x="321405" y="330803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8" grpId="0"/>
      <p:bldP spid="29" grpId="0"/>
      <p:bldP spid="30" grpId="0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4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</a:t>
            </a:r>
            <a:r>
              <a:rPr lang="kk-KZ" dirty="0"/>
              <a:t>а</a:t>
            </a:r>
            <a:endParaRPr lang="ru-RU" dirty="0"/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A8D54C-E3A7-4329-9715-7D2CF5FC42B2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5150" y="1095376"/>
            <a:ext cx="8420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0238" indent="-630238"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ru-RU" sz="2400" dirty="0">
                <a:latin typeface="Arial" charset="0"/>
              </a:rPr>
              <a:t>Напишите рекурсивную процедуру, которая переводит</a:t>
            </a:r>
            <a:r>
              <a:rPr lang="en-US" sz="2400" dirty="0"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число в любую систему счисления.   </a:t>
            </a:r>
            <a:endParaRPr lang="en-US" sz="2400" dirty="0">
              <a:latin typeface="Arial" charset="0"/>
            </a:endParaRPr>
          </a:p>
          <a:p>
            <a:pPr marL="630238" indent="-630238">
              <a:defRPr/>
            </a:pPr>
            <a:endParaRPr lang="en-US" sz="2400" b="1" dirty="0">
              <a:solidFill>
                <a:srgbClr val="333399"/>
              </a:solidFill>
              <a:latin typeface="Arial" charset="0"/>
            </a:endParaRPr>
          </a:p>
          <a:p>
            <a:pPr marL="630238" indent="-630238">
              <a:defRPr/>
            </a:pPr>
            <a:r>
              <a:rPr lang="ru-RU" sz="2400" b="1" dirty="0">
                <a:solidFill>
                  <a:srgbClr val="333399"/>
                </a:solidFill>
                <a:latin typeface="Arial" charset="0"/>
              </a:rPr>
              <a:t>Пример</a:t>
            </a:r>
            <a:r>
              <a:rPr lang="ru-RU" sz="2400" b="1" dirty="0">
                <a:latin typeface="Arial" charset="0"/>
              </a:rPr>
              <a:t>:</a:t>
            </a:r>
          </a:p>
          <a:p>
            <a:pPr marL="714375">
              <a:defRPr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Введите число: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714375">
              <a:defRPr/>
            </a:pP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75</a:t>
            </a:r>
          </a:p>
          <a:p>
            <a:pPr marL="714375">
              <a:defRPr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Основание: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714375">
              <a:defRPr/>
            </a:pP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 </a:t>
            </a:r>
          </a:p>
          <a:p>
            <a:pPr marL="714375">
              <a:defRPr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 системе с основанием 6: 203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714375"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5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D83E58-FEF8-46C2-8361-CFB955C494B2}"/>
              </a:ext>
            </a:extLst>
          </p:cNvPr>
          <p:cNvSpPr txBox="1"/>
          <p:nvPr/>
        </p:nvSpPr>
        <p:spPr>
          <a:xfrm>
            <a:off x="1279732" y="1326913"/>
            <a:ext cx="100178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/>
              <a:t>РЕШЕНИЕ:</a:t>
            </a:r>
          </a:p>
          <a:p>
            <a:r>
              <a:rPr lang="ru-KZ" sz="3200" dirty="0" smtClean="0"/>
              <a:t>def </a:t>
            </a:r>
            <a:r>
              <a:rPr lang="ru-KZ" sz="3200" dirty="0"/>
              <a:t>printBin(n,s):     </a:t>
            </a:r>
            <a:endParaRPr lang="kk-KZ" sz="3200" dirty="0"/>
          </a:p>
          <a:p>
            <a:r>
              <a:rPr lang="kk-KZ" sz="3200" dirty="0"/>
              <a:t>	</a:t>
            </a:r>
            <a:r>
              <a:rPr lang="ru-KZ" sz="3200" dirty="0" err="1"/>
              <a:t>if</a:t>
            </a:r>
            <a:r>
              <a:rPr lang="ru-KZ" sz="3200" dirty="0"/>
              <a:t> n == 0:         </a:t>
            </a:r>
            <a:endParaRPr lang="kk-KZ" sz="3200" dirty="0"/>
          </a:p>
          <a:p>
            <a:r>
              <a:rPr lang="kk-KZ" sz="3200" dirty="0"/>
              <a:t>		</a:t>
            </a:r>
            <a:r>
              <a:rPr lang="ru-KZ" sz="3200" dirty="0" err="1"/>
              <a:t>return</a:t>
            </a:r>
            <a:r>
              <a:rPr lang="ru-KZ" sz="3200" dirty="0"/>
              <a:t>    </a:t>
            </a:r>
            <a:endParaRPr lang="kk-KZ" sz="3200" dirty="0"/>
          </a:p>
          <a:p>
            <a:r>
              <a:rPr lang="kk-KZ" sz="3200" dirty="0"/>
              <a:t>	</a:t>
            </a:r>
            <a:r>
              <a:rPr lang="ru-KZ" sz="3200" dirty="0" err="1"/>
              <a:t>printBin</a:t>
            </a:r>
            <a:r>
              <a:rPr lang="ru-KZ" sz="3200" dirty="0"/>
              <a:t>(n//</a:t>
            </a:r>
            <a:r>
              <a:rPr lang="ru-KZ" sz="3200" dirty="0" err="1"/>
              <a:t>s,s</a:t>
            </a:r>
            <a:r>
              <a:rPr lang="ru-KZ" sz="3200" dirty="0"/>
              <a:t>)    </a:t>
            </a:r>
            <a:endParaRPr lang="kk-KZ" sz="3200" dirty="0"/>
          </a:p>
          <a:p>
            <a:r>
              <a:rPr lang="kk-KZ" sz="3200" dirty="0"/>
              <a:t>	</a:t>
            </a:r>
            <a:r>
              <a:rPr lang="ru-KZ" sz="3200" dirty="0" err="1"/>
              <a:t>print</a:t>
            </a:r>
            <a:r>
              <a:rPr lang="ru-KZ" sz="3200" dirty="0"/>
              <a:t>(</a:t>
            </a:r>
            <a:r>
              <a:rPr lang="ru-KZ" sz="3200" dirty="0" err="1"/>
              <a:t>n%s</a:t>
            </a:r>
            <a:r>
              <a:rPr lang="ru-KZ" sz="3200" dirty="0"/>
              <a:t>, </a:t>
            </a:r>
            <a:r>
              <a:rPr lang="ru-KZ" sz="3200" dirty="0" err="1"/>
              <a:t>end</a:t>
            </a:r>
            <a:r>
              <a:rPr lang="ru-KZ" sz="3200" dirty="0"/>
              <a:t> = "")</a:t>
            </a:r>
            <a:endParaRPr lang="kk-KZ" sz="3200" dirty="0"/>
          </a:p>
          <a:p>
            <a:r>
              <a:rPr lang="ru-KZ" sz="3200" dirty="0"/>
              <a:t>n=</a:t>
            </a:r>
            <a:r>
              <a:rPr lang="ru-KZ" sz="3200" dirty="0" err="1"/>
              <a:t>int</a:t>
            </a:r>
            <a:r>
              <a:rPr lang="ru-KZ" sz="3200" dirty="0"/>
              <a:t>(</a:t>
            </a:r>
            <a:r>
              <a:rPr lang="ru-KZ" sz="3200" dirty="0" err="1"/>
              <a:t>input</a:t>
            </a:r>
            <a:r>
              <a:rPr lang="ru-KZ" sz="3200" dirty="0"/>
              <a:t>("Введите число: "))</a:t>
            </a:r>
            <a:endParaRPr lang="kk-KZ" sz="3200" dirty="0"/>
          </a:p>
          <a:p>
            <a:r>
              <a:rPr lang="ru-KZ" sz="3200" dirty="0"/>
              <a:t>s=</a:t>
            </a:r>
            <a:r>
              <a:rPr lang="ru-KZ" sz="3200" dirty="0" err="1"/>
              <a:t>int</a:t>
            </a:r>
            <a:r>
              <a:rPr lang="ru-KZ" sz="3200" dirty="0"/>
              <a:t>(</a:t>
            </a:r>
            <a:r>
              <a:rPr lang="ru-KZ" sz="3200" dirty="0" err="1"/>
              <a:t>input</a:t>
            </a:r>
            <a:r>
              <a:rPr lang="ru-KZ" sz="3200" dirty="0"/>
              <a:t>("Основание: "))    </a:t>
            </a:r>
            <a:endParaRPr lang="kk-KZ" sz="3200" dirty="0"/>
          </a:p>
          <a:p>
            <a:r>
              <a:rPr lang="ru-KZ" sz="3200" dirty="0" err="1"/>
              <a:t>print</a:t>
            </a:r>
            <a:r>
              <a:rPr lang="ru-KZ" sz="3200" dirty="0"/>
              <a:t>("В системе с основанием",s,":",</a:t>
            </a:r>
            <a:r>
              <a:rPr lang="ru-KZ" sz="3200" dirty="0" err="1"/>
              <a:t>end</a:t>
            </a:r>
            <a:r>
              <a:rPr lang="ru-KZ" sz="3200" dirty="0"/>
              <a:t>="")</a:t>
            </a:r>
            <a:endParaRPr lang="kk-KZ" sz="3200" dirty="0"/>
          </a:p>
          <a:p>
            <a:r>
              <a:rPr lang="ru-KZ" sz="3200" dirty="0" err="1"/>
              <a:t>printBin</a:t>
            </a:r>
            <a:r>
              <a:rPr lang="ru-KZ" sz="3200" dirty="0"/>
              <a:t>(</a:t>
            </a:r>
            <a:r>
              <a:rPr lang="ru-KZ" sz="3200" dirty="0" err="1"/>
              <a:t>n,s</a:t>
            </a:r>
            <a:r>
              <a:rPr lang="ru-K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86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5EA5B9A-4B0F-451D-B9DA-7D6A7317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28" y="175827"/>
            <a:ext cx="3711575" cy="4619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333399"/>
                </a:solidFill>
                <a:cs typeface="Times New Roman" pitchFamily="18" charset="0"/>
              </a:rPr>
              <a:t>Числа Фибоначчи</a:t>
            </a:r>
            <a:r>
              <a:rPr lang="ru-RU" altLang="ru-RU" sz="2400" dirty="0">
                <a:cs typeface="Times New Roman" pitchFamily="18" charset="0"/>
              </a:rPr>
              <a:t>:</a:t>
            </a:r>
            <a:endParaRPr lang="ru-RU" altLang="ru-RU" sz="2400" dirty="0"/>
          </a:p>
        </p:txBody>
      </p:sp>
      <p:grpSp>
        <p:nvGrpSpPr>
          <p:cNvPr id="4" name="Группа 17">
            <a:extLst>
              <a:ext uri="{FF2B5EF4-FFF2-40B4-BE49-F238E27FC236}">
                <a16:creationId xmlns:a16="http://schemas.microsoft.com/office/drawing/2014/main" xmlns="" id="{9EE7C4EA-0475-459E-9A07-1297427196C4}"/>
              </a:ext>
            </a:extLst>
          </p:cNvPr>
          <p:cNvGrpSpPr>
            <a:grpSpLocks/>
          </p:cNvGrpSpPr>
          <p:nvPr/>
        </p:nvGrpSpPr>
        <p:grpSpPr bwMode="auto">
          <a:xfrm>
            <a:off x="687829" y="827976"/>
            <a:ext cx="8093075" cy="1077913"/>
            <a:chOff x="706438" y="4200525"/>
            <a:chExt cx="8093075" cy="1077913"/>
          </a:xfrm>
        </p:grpSpPr>
        <p:graphicFrame>
          <p:nvGraphicFramePr>
            <p:cNvPr id="5" name="Object 9">
              <a:extLst>
                <a:ext uri="{FF2B5EF4-FFF2-40B4-BE49-F238E27FC236}">
                  <a16:creationId xmlns:a16="http://schemas.microsoft.com/office/drawing/2014/main" xmlns="" id="{0D8D59B1-0651-41F5-A6D8-DF051EB9A3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0913" y="4200525"/>
            <a:ext cx="1719262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3" imgW="685502" imgH="215806" progId="Equation.3">
                    <p:embed/>
                  </p:oleObj>
                </mc:Choice>
                <mc:Fallback>
                  <p:oleObj name="Формула" r:id="rId3" imgW="685502" imgH="215806" progId="Equation.3">
                    <p:embed/>
                    <p:pic>
                      <p:nvPicPr>
                        <p:cNvPr id="307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913" y="4200525"/>
                          <a:ext cx="1719262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8">
              <a:extLst>
                <a:ext uri="{FF2B5EF4-FFF2-40B4-BE49-F238E27FC236}">
                  <a16:creationId xmlns:a16="http://schemas.microsoft.com/office/drawing/2014/main" xmlns="" id="{01E85991-62B0-4C31-8FDF-99AE00FAD0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0913" y="4703763"/>
            <a:ext cx="2389187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5" imgW="952087" imgH="228501" progId="Equation.3">
                    <p:embed/>
                  </p:oleObj>
                </mc:Choice>
                <mc:Fallback>
                  <p:oleObj name="Формула" r:id="rId5" imgW="952087" imgH="228501" progId="Equation.3">
                    <p:embed/>
                    <p:pic>
                      <p:nvPicPr>
                        <p:cNvPr id="307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913" y="4703763"/>
                          <a:ext cx="2389187" cy="57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>
              <a:extLst>
                <a:ext uri="{FF2B5EF4-FFF2-40B4-BE49-F238E27FC236}">
                  <a16:creationId xmlns:a16="http://schemas.microsoft.com/office/drawing/2014/main" xmlns="" id="{D510AB6D-E9B3-4247-913B-021E7F32BD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9550" y="4751388"/>
            <a:ext cx="8842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Формула" r:id="rId7" imgW="355138" imgH="177569" progId="Equation.3">
                    <p:embed/>
                  </p:oleObj>
                </mc:Choice>
                <mc:Fallback>
                  <p:oleObj name="Формула" r:id="rId7" imgW="355138" imgH="177569" progId="Equation.3">
                    <p:embed/>
                    <p:pic>
                      <p:nvPicPr>
                        <p:cNvPr id="307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550" y="4751388"/>
                          <a:ext cx="884238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CE474843-C823-4F68-A699-4DDC01CFF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8" y="4227513"/>
              <a:ext cx="8093075" cy="95408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med" len="med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180975" indent="-180975">
                <a:buFontTx/>
                <a:buChar char="•"/>
                <a:defRPr/>
              </a:pPr>
              <a:r>
                <a:rPr lang="en-US" sz="2800" dirty="0"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180975" indent="-180975">
                <a:buFontTx/>
                <a:buChar char="•"/>
                <a:defRPr/>
              </a:pPr>
              <a:r>
                <a:rPr lang="en-US" sz="2800" dirty="0"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" name="Прямоугольник 23">
              <a:extLst>
                <a:ext uri="{FF2B5EF4-FFF2-40B4-BE49-F238E27FC236}">
                  <a16:creationId xmlns:a16="http://schemas.microsoft.com/office/drawing/2014/main" xmlns="" id="{3B5BCE75-1FDA-4616-AA0F-FDA3F70E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4759325"/>
              <a:ext cx="6937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dirty="0">
                  <a:solidFill>
                    <a:srgbClr val="000000"/>
                  </a:solidFill>
                </a:rPr>
                <a:t>при</a:t>
              </a:r>
              <a:endParaRPr lang="ru-RU" altLang="ru-RU" dirty="0"/>
            </a:p>
          </p:txBody>
        </p:sp>
      </p:grpSp>
      <p:sp>
        <p:nvSpPr>
          <p:cNvPr id="10" name="Прямоугольник 24">
            <a:extLst>
              <a:ext uri="{FF2B5EF4-FFF2-40B4-BE49-F238E27FC236}">
                <a16:creationId xmlns:a16="http://schemas.microsoft.com/office/drawing/2014/main" xmlns="" id="{D0AD9069-8475-4031-89F8-9683E0DA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7" y="1841935"/>
            <a:ext cx="603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0000FF"/>
                </a:solidFill>
              </a:rPr>
              <a:t>1, 1, 2, 3, 5, 8, 13, 21, 34, …</a:t>
            </a:r>
            <a:endParaRPr lang="ru-RU" altLang="ru-RU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6EBD67-E8BF-43A4-89B1-1235D74B2E65}"/>
              </a:ext>
            </a:extLst>
          </p:cNvPr>
          <p:cNvSpPr txBox="1"/>
          <p:nvPr/>
        </p:nvSpPr>
        <p:spPr>
          <a:xfrm>
            <a:off x="7888403" y="223089"/>
            <a:ext cx="4082114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sz="2400" dirty="0" err="1">
                <a:solidFill>
                  <a:srgbClr val="000000"/>
                </a:solidFill>
              </a:rPr>
              <a:t>def</a:t>
            </a:r>
            <a:r>
              <a:rPr lang="ru-KZ" sz="2400" dirty="0">
                <a:solidFill>
                  <a:srgbClr val="000000"/>
                </a:solidFill>
              </a:rPr>
              <a:t> F(n):</a:t>
            </a:r>
          </a:p>
          <a:p>
            <a:pPr lvl="1"/>
            <a:r>
              <a:rPr lang="ru-KZ" sz="2400" dirty="0" err="1">
                <a:solidFill>
                  <a:srgbClr val="000000"/>
                </a:solidFill>
              </a:rPr>
              <a:t>if</a:t>
            </a:r>
            <a:r>
              <a:rPr lang="ru-KZ" sz="2400" dirty="0">
                <a:solidFill>
                  <a:srgbClr val="000000"/>
                </a:solidFill>
              </a:rPr>
              <a:t> n&lt;3: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ru-KZ" sz="2400" dirty="0" err="1">
                <a:solidFill>
                  <a:srgbClr val="000000"/>
                </a:solidFill>
              </a:rPr>
              <a:t>return</a:t>
            </a:r>
            <a:r>
              <a:rPr lang="ru-KZ" sz="2400" dirty="0">
                <a:solidFill>
                  <a:srgbClr val="000000"/>
                </a:solidFill>
              </a:rPr>
              <a:t> 1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</a:t>
            </a:r>
            <a:r>
              <a:rPr lang="ru-KZ" sz="2400" dirty="0" err="1">
                <a:solidFill>
                  <a:srgbClr val="000000"/>
                </a:solidFill>
              </a:rPr>
              <a:t>else</a:t>
            </a:r>
            <a:r>
              <a:rPr lang="ru-KZ" sz="2400" dirty="0">
                <a:solidFill>
                  <a:srgbClr val="000000"/>
                </a:solidFill>
              </a:rPr>
              <a:t>: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ru-KZ" sz="2400" dirty="0" err="1">
                <a:solidFill>
                  <a:srgbClr val="000000"/>
                </a:solidFill>
              </a:rPr>
              <a:t>return</a:t>
            </a:r>
            <a:r>
              <a:rPr lang="ru-KZ" sz="2400" dirty="0">
                <a:solidFill>
                  <a:srgbClr val="000000"/>
                </a:solidFill>
              </a:rPr>
              <a:t> F(n-1)+F(n-2)</a:t>
            </a:r>
          </a:p>
          <a:p>
            <a:r>
              <a:rPr lang="ru-KZ" sz="2400" dirty="0" err="1">
                <a:solidFill>
                  <a:srgbClr val="000000"/>
                </a:solidFill>
              </a:rPr>
              <a:t>print</a:t>
            </a:r>
            <a:r>
              <a:rPr lang="ru-KZ" sz="2400" dirty="0">
                <a:solidFill>
                  <a:srgbClr val="000000"/>
                </a:solidFill>
              </a:rPr>
              <a:t>(F(</a:t>
            </a:r>
            <a:r>
              <a:rPr lang="ru-KZ" sz="2400" dirty="0" err="1">
                <a:solidFill>
                  <a:srgbClr val="000000"/>
                </a:solidFill>
              </a:rPr>
              <a:t>int</a:t>
            </a:r>
            <a:r>
              <a:rPr lang="ru-KZ" sz="2400" dirty="0">
                <a:solidFill>
                  <a:srgbClr val="000000"/>
                </a:solidFill>
              </a:rPr>
              <a:t>(</a:t>
            </a:r>
            <a:r>
              <a:rPr lang="ru-KZ" sz="2400" dirty="0" err="1">
                <a:solidFill>
                  <a:srgbClr val="000000"/>
                </a:solidFill>
              </a:rPr>
              <a:t>input</a:t>
            </a:r>
            <a:r>
              <a:rPr lang="ru-KZ" sz="2400" dirty="0">
                <a:solidFill>
                  <a:srgbClr val="000000"/>
                </a:solidFill>
              </a:rPr>
              <a:t>())))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C955BB-F577-47C6-A6BD-46BD481F77B7}"/>
              </a:ext>
            </a:extLst>
          </p:cNvPr>
          <p:cNvSpPr txBox="1"/>
          <p:nvPr/>
        </p:nvSpPr>
        <p:spPr>
          <a:xfrm>
            <a:off x="333328" y="2485376"/>
            <a:ext cx="82413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0000"/>
                </a:solidFill>
              </a:rPr>
              <a:t>Имеется код программы для вычисления определенного элемента ряда Фибоначчи.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Input: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6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Output: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8</a:t>
            </a:r>
          </a:p>
          <a:p>
            <a:r>
              <a:rPr lang="kk-KZ" sz="2400" dirty="0">
                <a:solidFill>
                  <a:srgbClr val="0000FF"/>
                </a:solidFill>
              </a:rPr>
              <a:t>Преобразуйте код для вывода </a:t>
            </a:r>
            <a:r>
              <a:rPr lang="en-US" sz="2400" dirty="0">
                <a:solidFill>
                  <a:srgbClr val="0000FF"/>
                </a:solidFill>
              </a:rPr>
              <a:t>n </a:t>
            </a:r>
            <a:r>
              <a:rPr lang="kk-KZ" sz="2400" dirty="0">
                <a:solidFill>
                  <a:srgbClr val="0000FF"/>
                </a:solidFill>
              </a:rPr>
              <a:t>элементов ряда Фибоначчи.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Input: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6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Output: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1 1 2 3 5 8</a:t>
            </a:r>
          </a:p>
          <a:p>
            <a:endParaRPr lang="ru-KZ" sz="2400" dirty="0">
              <a:solidFill>
                <a:srgbClr val="000000"/>
              </a:solidFill>
            </a:endParaRPr>
          </a:p>
        </p:txBody>
      </p:sp>
      <p:cxnSp>
        <p:nvCxnSpPr>
          <p:cNvPr id="20" name="Соединитель: изогнутый 19">
            <a:extLst>
              <a:ext uri="{FF2B5EF4-FFF2-40B4-BE49-F238E27FC236}">
                <a16:creationId xmlns:a16="http://schemas.microsoft.com/office/drawing/2014/main" xmlns="" id="{A730E017-0901-4791-B203-639EB11000E2}"/>
              </a:ext>
            </a:extLst>
          </p:cNvPr>
          <p:cNvCxnSpPr>
            <a:cxnSpLocks/>
          </p:cNvCxnSpPr>
          <p:nvPr/>
        </p:nvCxnSpPr>
        <p:spPr>
          <a:xfrm flipV="1">
            <a:off x="6324715" y="1185689"/>
            <a:ext cx="1917098" cy="139769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10655B-443E-4262-8CDB-AA333E3DD8CB}"/>
              </a:ext>
            </a:extLst>
          </p:cNvPr>
          <p:cNvSpPr txBox="1"/>
          <p:nvPr/>
        </p:nvSpPr>
        <p:spPr>
          <a:xfrm>
            <a:off x="1358666" y="1685239"/>
            <a:ext cx="4082114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sz="2400" dirty="0" err="1">
                <a:solidFill>
                  <a:srgbClr val="000000"/>
                </a:solidFill>
              </a:rPr>
              <a:t>def</a:t>
            </a:r>
            <a:r>
              <a:rPr lang="ru-KZ" sz="2400" dirty="0">
                <a:solidFill>
                  <a:srgbClr val="000000"/>
                </a:solidFill>
              </a:rPr>
              <a:t> F(n):</a:t>
            </a:r>
          </a:p>
          <a:p>
            <a:pPr lvl="1"/>
            <a:r>
              <a:rPr lang="ru-KZ" sz="2400" dirty="0" err="1">
                <a:solidFill>
                  <a:srgbClr val="000000"/>
                </a:solidFill>
              </a:rPr>
              <a:t>if</a:t>
            </a:r>
            <a:r>
              <a:rPr lang="ru-KZ" sz="2400" dirty="0">
                <a:solidFill>
                  <a:srgbClr val="000000"/>
                </a:solidFill>
              </a:rPr>
              <a:t> n&lt;3: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ru-KZ" sz="2400" dirty="0" err="1">
                <a:solidFill>
                  <a:srgbClr val="000000"/>
                </a:solidFill>
              </a:rPr>
              <a:t>return</a:t>
            </a:r>
            <a:r>
              <a:rPr lang="ru-KZ" sz="2400" dirty="0">
                <a:solidFill>
                  <a:srgbClr val="000000"/>
                </a:solidFill>
              </a:rPr>
              <a:t> 1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</a:t>
            </a:r>
            <a:r>
              <a:rPr lang="ru-KZ" sz="2400" dirty="0" err="1">
                <a:solidFill>
                  <a:srgbClr val="000000"/>
                </a:solidFill>
              </a:rPr>
              <a:t>else</a:t>
            </a:r>
            <a:r>
              <a:rPr lang="ru-KZ" sz="2400" dirty="0">
                <a:solidFill>
                  <a:srgbClr val="000000"/>
                </a:solidFill>
              </a:rPr>
              <a:t>: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ru-KZ" sz="2400" dirty="0" err="1">
                <a:solidFill>
                  <a:srgbClr val="000000"/>
                </a:solidFill>
              </a:rPr>
              <a:t>return</a:t>
            </a:r>
            <a:r>
              <a:rPr lang="ru-KZ" sz="2400" dirty="0">
                <a:solidFill>
                  <a:srgbClr val="000000"/>
                </a:solidFill>
              </a:rPr>
              <a:t> F(n-1)+F(n-2)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for x in range(1,int(input())+1):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</a:t>
            </a:r>
            <a:r>
              <a:rPr lang="ru-KZ" sz="2400" dirty="0" err="1">
                <a:solidFill>
                  <a:srgbClr val="000000"/>
                </a:solidFill>
              </a:rPr>
              <a:t>print</a:t>
            </a:r>
            <a:r>
              <a:rPr lang="ru-KZ" sz="2400" dirty="0">
                <a:solidFill>
                  <a:srgbClr val="000000"/>
                </a:solidFill>
              </a:rPr>
              <a:t>(F(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ru-KZ" sz="2400" dirty="0">
                <a:solidFill>
                  <a:srgbClr val="000000"/>
                </a:solidFill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907963-A046-4503-AF54-31F63DFBD0E2}"/>
              </a:ext>
            </a:extLst>
          </p:cNvPr>
          <p:cNvSpPr txBox="1"/>
          <p:nvPr/>
        </p:nvSpPr>
        <p:spPr>
          <a:xfrm>
            <a:off x="-1424" y="956197"/>
            <a:ext cx="6097424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0000"/>
                </a:solidFill>
              </a:rPr>
              <a:t>Вывод </a:t>
            </a:r>
            <a:r>
              <a:rPr lang="en-US" sz="2800" dirty="0">
                <a:solidFill>
                  <a:srgbClr val="000000"/>
                </a:solidFill>
              </a:rPr>
              <a:t>n </a:t>
            </a:r>
            <a:r>
              <a:rPr lang="kk-KZ" sz="2800" dirty="0">
                <a:solidFill>
                  <a:srgbClr val="000000"/>
                </a:solidFill>
              </a:rPr>
              <a:t>элементов ряда Фибоначчи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416400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10655B-443E-4262-8CDB-AA333E3DD8CB}"/>
              </a:ext>
            </a:extLst>
          </p:cNvPr>
          <p:cNvSpPr txBox="1"/>
          <p:nvPr/>
        </p:nvSpPr>
        <p:spPr>
          <a:xfrm>
            <a:off x="7903157" y="5630222"/>
            <a:ext cx="408211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sibanbay_a@kst.nis.edu.kz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ospanov_m@kst.nis.edu.kz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907963-A046-4503-AF54-31F63DFBD0E2}"/>
              </a:ext>
            </a:extLst>
          </p:cNvPr>
          <p:cNvSpPr txBox="1"/>
          <p:nvPr/>
        </p:nvSpPr>
        <p:spPr>
          <a:xfrm>
            <a:off x="4485910" y="5204528"/>
            <a:ext cx="7706090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kk-KZ" sz="2800" dirty="0" smtClean="0">
                <a:solidFill>
                  <a:srgbClr val="0000FF"/>
                </a:solidFill>
                <a:ea typeface="+mn-lt"/>
                <a:cs typeface="+mn-lt"/>
              </a:rPr>
              <a:t>Эл.почта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81051" y="1585558"/>
            <a:ext cx="8360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Благодарим за внимание</a:t>
            </a:r>
            <a:r>
              <a:rPr lang="kk-KZ" sz="8000" dirty="0" smtClean="0"/>
              <a:t>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33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8512" y="338143"/>
            <a:ext cx="9144000" cy="1476049"/>
          </a:xfrm>
        </p:spPr>
        <p:txBody>
          <a:bodyPr/>
          <a:lstStyle/>
          <a:p>
            <a:r>
              <a:rPr lang="ru-RU" b="1" dirty="0"/>
              <a:t>РЕКУРСИЯ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512" y="2057400"/>
            <a:ext cx="9296400" cy="4663440"/>
          </a:xfrm>
        </p:spPr>
        <p:txBody>
          <a:bodyPr>
            <a:normAutofit/>
          </a:bodyPr>
          <a:lstStyle/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большинстве олимпиадных задач введен искусственный запрет на использование циклов. Этот запрет предназначен для того, чтобы учащиеся применяли в программировании рекурсию, без которой многие более сложные задачи вызовут большие трудности.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439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2DB886-044F-4FDE-8289-F9CD317B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639"/>
            <a:ext cx="7152830" cy="627131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92929"/>
                </a:solidFill>
                <a:effectLst/>
                <a:latin typeface="fell"/>
              </a:rPr>
              <a:t>Простыми словами о рекурсии</a:t>
            </a:r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3790555-56EB-4F8B-88CE-9C9815AC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907492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B73B9A-5F09-4EF6-916E-6A891AA92D04}"/>
              </a:ext>
            </a:extLst>
          </p:cNvPr>
          <p:cNvSpPr txBox="1"/>
          <p:nvPr/>
        </p:nvSpPr>
        <p:spPr>
          <a:xfrm>
            <a:off x="290557" y="1305341"/>
            <a:ext cx="61187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292929"/>
                </a:solidFill>
                <a:effectLst/>
                <a:latin typeface="charter"/>
              </a:rPr>
              <a:t>Рекурсию также можно сравнить с матрёшкой</a:t>
            </a:r>
            <a:r>
              <a:rPr lang="en-US" sz="2400" dirty="0">
                <a:solidFill>
                  <a:srgbClr val="292929"/>
                </a:solidFill>
                <a:latin typeface="charter"/>
              </a:rPr>
              <a:t>:</a:t>
            </a:r>
          </a:p>
          <a:p>
            <a:pPr algn="l"/>
            <a:r>
              <a:rPr lang="ru-RU" sz="2400" b="0" i="0" dirty="0">
                <a:solidFill>
                  <a:srgbClr val="292929"/>
                </a:solidFill>
                <a:effectLst/>
                <a:latin typeface="charter"/>
              </a:rPr>
              <a:t>Первая кукла самая большая, за ней идёт точно такая же кукла, но поменьше. </a:t>
            </a: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/>
            <a:r>
              <a:rPr lang="ru-RU" sz="2400" b="0" i="0" dirty="0">
                <a:solidFill>
                  <a:srgbClr val="292929"/>
                </a:solidFill>
                <a:effectLst/>
                <a:latin typeface="charter"/>
              </a:rPr>
              <a:t>Суть матрёшки состоит в том, что вы можете открывать её и доставать из неё точно такую же куклу, только немного меньше. Такой продолжительный процесс длится до тех пор, пока вы не дойдёте до последней куклы, которая и прервёт цикл. Так выглядит визуальная репрезентация рекурсии.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6E2133-08A8-46FF-8A22-4224DE643AD4}"/>
              </a:ext>
            </a:extLst>
          </p:cNvPr>
          <p:cNvSpPr txBox="1"/>
          <p:nvPr/>
        </p:nvSpPr>
        <p:spPr>
          <a:xfrm>
            <a:off x="7665577" y="333286"/>
            <a:ext cx="3854153" cy="120032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l"/>
            <a:r>
              <a:rPr lang="ru-RU" sz="1800" b="0" i="0" dirty="0">
                <a:solidFill>
                  <a:srgbClr val="292929"/>
                </a:solidFill>
                <a:effectLst/>
                <a:latin typeface="charter"/>
              </a:rPr>
              <a:t>В программировании </a:t>
            </a:r>
            <a:r>
              <a:rPr lang="ru-RU" sz="1800" b="1" i="0" dirty="0">
                <a:solidFill>
                  <a:srgbClr val="292929"/>
                </a:solidFill>
                <a:effectLst/>
                <a:latin typeface="charter"/>
              </a:rPr>
              <a:t>рекурсия</a:t>
            </a:r>
            <a:r>
              <a:rPr lang="ru-RU" sz="1800" b="0" i="0" dirty="0">
                <a:solidFill>
                  <a:srgbClr val="292929"/>
                </a:solidFill>
                <a:effectLst/>
                <a:latin typeface="charter"/>
              </a:rPr>
              <a:t>, или же рекурсивная функция — это такая функция, которая вызывает саму себя.</a:t>
            </a:r>
          </a:p>
        </p:txBody>
      </p:sp>
      <p:grpSp>
        <p:nvGrpSpPr>
          <p:cNvPr id="10" name="Group 55">
            <a:extLst>
              <a:ext uri="{FF2B5EF4-FFF2-40B4-BE49-F238E27FC236}">
                <a16:creationId xmlns:a16="http://schemas.microsoft.com/office/drawing/2014/main" xmlns="" id="{78F6070B-44CC-49C7-9456-889C727AA559}"/>
              </a:ext>
            </a:extLst>
          </p:cNvPr>
          <p:cNvGrpSpPr>
            <a:grpSpLocks/>
          </p:cNvGrpSpPr>
          <p:nvPr/>
        </p:nvGrpSpPr>
        <p:grpSpPr bwMode="auto">
          <a:xfrm>
            <a:off x="6409346" y="5073803"/>
            <a:ext cx="5034395" cy="1450911"/>
            <a:chOff x="760" y="3969"/>
            <a:chExt cx="1358" cy="990"/>
          </a:xfrm>
        </p:grpSpPr>
        <p:sp>
          <p:nvSpPr>
            <p:cNvPr id="11" name="Text Box 56">
              <a:extLst>
                <a:ext uri="{FF2B5EF4-FFF2-40B4-BE49-F238E27FC236}">
                  <a16:creationId xmlns:a16="http://schemas.microsoft.com/office/drawing/2014/main" xmlns="" id="{16142065-4926-4766-809E-B6B90BB74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3969"/>
              <a:ext cx="1182" cy="945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</a:t>
              </a:r>
              <a:r>
                <a:rPr lang="kk-KZ" sz="2400" dirty="0"/>
                <a:t>Приведите примеры рекурсии 	из реальной жизни</a:t>
              </a:r>
              <a:endParaRPr lang="ru-KZ" sz="2400" dirty="0"/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400" dirty="0">
                <a:latin typeface="Arial" charset="0"/>
              </a:endParaRPr>
            </a:p>
          </p:txBody>
        </p:sp>
        <p:sp>
          <p:nvSpPr>
            <p:cNvPr id="12" name="Oval 57">
              <a:extLst>
                <a:ext uri="{FF2B5EF4-FFF2-40B4-BE49-F238E27FC236}">
                  <a16:creationId xmlns:a16="http://schemas.microsoft.com/office/drawing/2014/main" xmlns="" id="{55ACFCC5-A8F5-4B50-AAB3-9AEF0A424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4259"/>
              <a:ext cx="318" cy="70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7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Как работает рекурсия?</a:t>
            </a: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70285-92CD-4D15-9ADC-28A3439DA52F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6425" y="2028826"/>
            <a:ext cx="5638800" cy="2678113"/>
          </a:xfrm>
          <a:prstGeom prst="rect">
            <a:avLst/>
          </a:prstGeom>
          <a:solidFill>
            <a:srgbClr val="FFFF99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marL="179388" indent="-92075" algn="just"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def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Fact(N):</a:t>
            </a:r>
            <a:endParaRPr lang="ru-RU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2075" algn="just">
              <a:defRPr/>
            </a:pP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print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(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"-&gt;"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, N )</a:t>
            </a:r>
            <a:endParaRPr lang="ru-RU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2075" algn="just">
              <a:defRPr/>
            </a:pP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if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N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&lt;=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1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: F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/>
                <a:cs typeface="Courier New" pitchFamily="49" charset="0"/>
              </a:rPr>
              <a:t>=</a:t>
            </a:r>
            <a:r>
              <a:rPr lang="ru-RU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1</a:t>
            </a:r>
            <a:endParaRPr lang="ru-RU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2075" algn="just">
              <a:defRPr/>
            </a:pP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else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:</a:t>
            </a:r>
            <a:endParaRPr lang="ru-RU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2075" algn="just">
              <a:defRPr/>
            </a:pP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   F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=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*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Fact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( N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–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1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)</a:t>
            </a:r>
            <a:endParaRPr lang="ru-RU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2075" algn="just">
              <a:defRPr/>
            </a:pP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print</a:t>
            </a:r>
            <a:r>
              <a:rPr lang="en-US" sz="2400" b="1" dirty="0"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(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"&lt;-"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, N )</a:t>
            </a:r>
            <a:endParaRPr lang="ru-RU" sz="24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2075"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return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endParaRPr lang="ru-RU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7173914" y="2028826"/>
            <a:ext cx="2860675" cy="2308225"/>
          </a:xfrm>
          <a:prstGeom prst="rect">
            <a:avLst/>
          </a:prstGeom>
          <a:solidFill>
            <a:srgbClr val="E6E6FF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-&gt;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-&gt;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-&gt;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&lt;-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&lt;-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</a:p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&lt;-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4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28975" y="5006976"/>
            <a:ext cx="6667500" cy="936625"/>
            <a:chOff x="796" y="2336"/>
            <a:chExt cx="4200" cy="590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3906" cy="523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80975" indent="-180975">
                <a:spcBef>
                  <a:spcPct val="50000"/>
                </a:spcBef>
                <a:defRPr/>
              </a:pPr>
              <a:r>
                <a:rPr lang="ru-RU" sz="2400" dirty="0"/>
                <a:t>  Как сохранить состояние функции перед рекурсивным вызовом?</a:t>
              </a:r>
            </a:p>
          </p:txBody>
        </p:sp>
        <p:sp>
          <p:nvSpPr>
            <p:cNvPr id="4106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440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939925" y="815976"/>
            <a:ext cx="1730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333399"/>
                </a:solidFill>
              </a:rPr>
              <a:t>Факториал: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81464" y="887414"/>
          <a:ext cx="33670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3" imgW="1549400" imgH="457200" progId="Equation.3">
                  <p:embed/>
                </p:oleObj>
              </mc:Choice>
              <mc:Fallback>
                <p:oleObj name="Формула" r:id="rId3" imgW="1549400" imgH="4572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4" y="887414"/>
                        <a:ext cx="3367087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95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9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9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9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9569" grpId="0" build="p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 altLang="ru-RU"/>
              <a:t>Стек</a:t>
            </a:r>
          </a:p>
        </p:txBody>
      </p:sp>
      <p:sp>
        <p:nvSpPr>
          <p:cNvPr id="1034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13B40-3414-4490-9AAC-4225ACAA15F6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0238" y="849313"/>
            <a:ext cx="8450262" cy="830262"/>
          </a:xfrm>
          <a:prstGeom prst="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ru-RU" sz="2400" b="1" dirty="0">
                <a:latin typeface="Arial" panose="020B0604020202020204" pitchFamily="34" charset="0"/>
              </a:rPr>
              <a:t>Стек </a:t>
            </a:r>
            <a:r>
              <a:rPr lang="ru-RU" sz="2400" dirty="0">
                <a:latin typeface="Arial" panose="020B0604020202020204" pitchFamily="34" charset="0"/>
              </a:rPr>
              <a:t>– область памяти, в которой хранятся локальные переменные и адреса возврата.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4826" y="1755776"/>
            <a:ext cx="415925" cy="747713"/>
            <a:chOff x="3822" y="1328"/>
            <a:chExt cx="304" cy="543"/>
          </a:xfrm>
        </p:grpSpPr>
        <p:sp>
          <p:nvSpPr>
            <p:cNvPr id="103557" name="Text Box 4"/>
            <p:cNvSpPr txBox="1">
              <a:spLocks noChangeArrowheads="1"/>
            </p:cNvSpPr>
            <p:nvPr/>
          </p:nvSpPr>
          <p:spPr bwMode="auto">
            <a:xfrm>
              <a:off x="3822" y="1328"/>
              <a:ext cx="304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>
                  <a:latin typeface="Calibri" pitchFamily="34" charset="0"/>
                </a:rPr>
                <a:t>SP</a:t>
              </a:r>
              <a:endParaRPr lang="ru-RU" altLang="ru-RU" sz="3600"/>
            </a:p>
          </p:txBody>
        </p:sp>
        <p:sp>
          <p:nvSpPr>
            <p:cNvPr id="103558" name="AutoShape 5"/>
            <p:cNvSpPr>
              <a:spLocks noChangeArrowheads="1"/>
            </p:cNvSpPr>
            <p:nvPr/>
          </p:nvSpPr>
          <p:spPr bwMode="auto">
            <a:xfrm>
              <a:off x="3889" y="1587"/>
              <a:ext cx="141" cy="284"/>
            </a:xfrm>
            <a:prstGeom prst="downArrow">
              <a:avLst>
                <a:gd name="adj1" fmla="val 50000"/>
                <a:gd name="adj2" fmla="val 50355"/>
              </a:avLst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ru-RU" altLang="ru-RU" sz="360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17751" y="2530476"/>
          <a:ext cx="7439028" cy="276225"/>
        </p:xfrm>
        <a:graphic>
          <a:graphicData uri="http://schemas.openxmlformats.org/drawingml/2006/table">
            <a:tbl>
              <a:tblPr/>
              <a:tblGrid>
                <a:gridCol w="619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891088" y="2895600"/>
            <a:ext cx="417512" cy="749300"/>
            <a:chOff x="3822" y="1328"/>
            <a:chExt cx="304" cy="543"/>
          </a:xfrm>
        </p:grpSpPr>
        <p:sp>
          <p:nvSpPr>
            <p:cNvPr id="103555" name="Text Box 4"/>
            <p:cNvSpPr txBox="1">
              <a:spLocks noChangeArrowheads="1"/>
            </p:cNvSpPr>
            <p:nvPr/>
          </p:nvSpPr>
          <p:spPr bwMode="auto">
            <a:xfrm>
              <a:off x="3822" y="1328"/>
              <a:ext cx="304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>
                  <a:latin typeface="Calibri" pitchFamily="34" charset="0"/>
                </a:rPr>
                <a:t>SP</a:t>
              </a:r>
              <a:endParaRPr lang="ru-RU" altLang="ru-RU" sz="3600"/>
            </a:p>
          </p:txBody>
        </p:sp>
        <p:sp>
          <p:nvSpPr>
            <p:cNvPr id="103556" name="AutoShape 5"/>
            <p:cNvSpPr>
              <a:spLocks noChangeArrowheads="1"/>
            </p:cNvSpPr>
            <p:nvPr/>
          </p:nvSpPr>
          <p:spPr bwMode="auto">
            <a:xfrm>
              <a:off x="3889" y="1587"/>
              <a:ext cx="141" cy="284"/>
            </a:xfrm>
            <a:prstGeom prst="downArrow">
              <a:avLst>
                <a:gd name="adj1" fmla="val 50000"/>
                <a:gd name="adj2" fmla="val 50355"/>
              </a:avLst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ru-RU" altLang="ru-RU" sz="3600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17751" y="3671889"/>
          <a:ext cx="7439028" cy="276225"/>
        </p:xfrm>
        <a:graphic>
          <a:graphicData uri="http://schemas.openxmlformats.org/drawingml/2006/table">
            <a:tbl>
              <a:tblPr/>
              <a:tblGrid>
                <a:gridCol w="619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3</a:t>
                      </a:r>
                      <a:endParaRPr lang="ru-RU" sz="1800" b="1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A</a:t>
                      </a:r>
                      <a:endParaRPr lang="ru-RU" sz="1800" b="1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46876" y="3973513"/>
            <a:ext cx="417513" cy="747712"/>
            <a:chOff x="3822" y="1328"/>
            <a:chExt cx="304" cy="543"/>
          </a:xfrm>
        </p:grpSpPr>
        <p:sp>
          <p:nvSpPr>
            <p:cNvPr id="103553" name="Text Box 4"/>
            <p:cNvSpPr txBox="1">
              <a:spLocks noChangeArrowheads="1"/>
            </p:cNvSpPr>
            <p:nvPr/>
          </p:nvSpPr>
          <p:spPr bwMode="auto">
            <a:xfrm>
              <a:off x="3822" y="1328"/>
              <a:ext cx="304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>
                  <a:latin typeface="Calibri" pitchFamily="34" charset="0"/>
                </a:rPr>
                <a:t>SP</a:t>
              </a:r>
              <a:endParaRPr lang="ru-RU" altLang="ru-RU" sz="3600"/>
            </a:p>
          </p:txBody>
        </p:sp>
        <p:sp>
          <p:nvSpPr>
            <p:cNvPr id="103554" name="AutoShape 5"/>
            <p:cNvSpPr>
              <a:spLocks noChangeArrowheads="1"/>
            </p:cNvSpPr>
            <p:nvPr/>
          </p:nvSpPr>
          <p:spPr bwMode="auto">
            <a:xfrm>
              <a:off x="3889" y="1587"/>
              <a:ext cx="141" cy="284"/>
            </a:xfrm>
            <a:prstGeom prst="downArrow">
              <a:avLst>
                <a:gd name="adj1" fmla="val 50000"/>
                <a:gd name="adj2" fmla="val 50355"/>
              </a:avLst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ru-RU" altLang="ru-RU" sz="3600"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317751" y="4748214"/>
          <a:ext cx="7439028" cy="276225"/>
        </p:xfrm>
        <a:graphic>
          <a:graphicData uri="http://schemas.openxmlformats.org/drawingml/2006/table">
            <a:tbl>
              <a:tblPr/>
              <a:tblGrid>
                <a:gridCol w="619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A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A</a:t>
                      </a:r>
                      <a:r>
                        <a:rPr lang="en-US" sz="1800" b="1" kern="1200" baseline="-250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317751" y="5853114"/>
          <a:ext cx="7439028" cy="276225"/>
        </p:xfrm>
        <a:graphic>
          <a:graphicData uri="http://schemas.openxmlformats.org/drawingml/2006/table">
            <a:tbl>
              <a:tblPr/>
              <a:tblGrid>
                <a:gridCol w="619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3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04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A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A</a:t>
                      </a:r>
                      <a:r>
                        <a:rPr lang="en-US" sz="1800" b="1" kern="1200" baseline="-250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A</a:t>
                      </a:r>
                      <a:r>
                        <a:rPr lang="en-US" sz="1800" b="1" kern="1200" baseline="-250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F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2998" marR="112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8612188" y="5078413"/>
            <a:ext cx="417512" cy="747712"/>
            <a:chOff x="3822" y="1328"/>
            <a:chExt cx="304" cy="543"/>
          </a:xfrm>
        </p:grpSpPr>
        <p:sp>
          <p:nvSpPr>
            <p:cNvPr id="103551" name="Text Box 4"/>
            <p:cNvSpPr txBox="1">
              <a:spLocks noChangeArrowheads="1"/>
            </p:cNvSpPr>
            <p:nvPr/>
          </p:nvSpPr>
          <p:spPr bwMode="auto">
            <a:xfrm>
              <a:off x="3822" y="1328"/>
              <a:ext cx="304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>
                  <a:latin typeface="Calibri" pitchFamily="34" charset="0"/>
                </a:rPr>
                <a:t>SP</a:t>
              </a:r>
              <a:endParaRPr lang="ru-RU" altLang="ru-RU" sz="3600"/>
            </a:p>
          </p:txBody>
        </p:sp>
        <p:sp>
          <p:nvSpPr>
            <p:cNvPr id="103552" name="AutoShape 5"/>
            <p:cNvSpPr>
              <a:spLocks noChangeArrowheads="1"/>
            </p:cNvSpPr>
            <p:nvPr/>
          </p:nvSpPr>
          <p:spPr bwMode="auto">
            <a:xfrm>
              <a:off x="3889" y="1587"/>
              <a:ext cx="141" cy="284"/>
            </a:xfrm>
            <a:prstGeom prst="downArrow">
              <a:avLst>
                <a:gd name="adj1" fmla="val 50000"/>
                <a:gd name="adj2" fmla="val 50355"/>
              </a:avLst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ru-RU" altLang="ru-RU" sz="3600"/>
            </a:p>
          </p:txBody>
        </p:sp>
      </p:grpSp>
      <p:sp>
        <p:nvSpPr>
          <p:cNvPr id="98425" name="Прямоугольник 24"/>
          <p:cNvSpPr>
            <a:spLocks noChangeArrowheads="1"/>
          </p:cNvSpPr>
          <p:nvPr/>
        </p:nvSpPr>
        <p:spPr bwMode="auto">
          <a:xfrm>
            <a:off x="2084389" y="3192463"/>
            <a:ext cx="147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Fact(3)</a:t>
            </a:r>
            <a:endParaRPr lang="ru-RU" alt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8426" name="Прямоугольник 25"/>
          <p:cNvSpPr>
            <a:spLocks noChangeArrowheads="1"/>
          </p:cNvSpPr>
          <p:nvPr/>
        </p:nvSpPr>
        <p:spPr bwMode="auto">
          <a:xfrm>
            <a:off x="2084389" y="4278313"/>
            <a:ext cx="147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Fact(</a:t>
            </a:r>
            <a:r>
              <a:rPr lang="ru-RU" altLang="ru-RU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ru-RU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alt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8427" name="Прямоугольник 26"/>
          <p:cNvSpPr>
            <a:spLocks noChangeArrowheads="1"/>
          </p:cNvSpPr>
          <p:nvPr/>
        </p:nvSpPr>
        <p:spPr bwMode="auto">
          <a:xfrm>
            <a:off x="2084389" y="5392738"/>
            <a:ext cx="147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Fact(1)</a:t>
            </a:r>
            <a:endParaRPr lang="ru-RU" alt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 bwMode="auto">
          <a:xfrm>
            <a:off x="2574926" y="2508250"/>
            <a:ext cx="1584325" cy="642938"/>
          </a:xfrm>
          <a:prstGeom prst="wedgeRoundRectCallout">
            <a:avLst>
              <a:gd name="adj1" fmla="val 30068"/>
              <a:gd name="adj2" fmla="val 119348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/>
              <a:t>значение параметра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 bwMode="auto">
          <a:xfrm>
            <a:off x="4276726" y="2146300"/>
            <a:ext cx="1584325" cy="642938"/>
          </a:xfrm>
          <a:prstGeom prst="wedgeRoundRectCallout">
            <a:avLst>
              <a:gd name="adj1" fmla="val -36246"/>
              <a:gd name="adj2" fmla="val 178503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/>
              <a:t>адрес возврата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 bwMode="auto">
          <a:xfrm>
            <a:off x="5354639" y="2870200"/>
            <a:ext cx="1819275" cy="642938"/>
          </a:xfrm>
          <a:prstGeom prst="wedgeRoundRectCallout">
            <a:avLst>
              <a:gd name="adj1" fmla="val -52670"/>
              <a:gd name="adj2" fmla="val 78503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/>
              <a:t>локальная переменная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25" grpId="0"/>
      <p:bldP spid="98426" grpId="0"/>
      <p:bldP spid="98427" grpId="0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99B5F3-8E97-439A-A44C-A0BF11F39C89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122884" name="Прямоугольник 3"/>
          <p:cNvSpPr>
            <a:spLocks noChangeArrowheads="1"/>
          </p:cNvSpPr>
          <p:nvPr/>
        </p:nvSpPr>
        <p:spPr bwMode="auto">
          <a:xfrm>
            <a:off x="1935164" y="823913"/>
            <a:ext cx="845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i="1">
                <a:solidFill>
                  <a:srgbClr val="000000"/>
                </a:solidFill>
              </a:rPr>
              <a:t>Задача</a:t>
            </a:r>
            <a:r>
              <a:rPr lang="ru-RU" sz="2400">
                <a:solidFill>
                  <a:srgbClr val="000000"/>
                </a:solidFill>
              </a:rPr>
              <a:t>. Вывести на экран двоичный код натурального числа.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48010" y="2022475"/>
            <a:ext cx="539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00"/>
                </a:solidFill>
              </a:rPr>
              <a:t>Алгоритм перевода через остатки:</a:t>
            </a: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24197" y="2568576"/>
            <a:ext cx="4791075" cy="157184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</a:rPr>
              <a:t>n=int(input())</a:t>
            </a:r>
            <a:endParaRPr lang="kk-KZ" sz="2400" b="1" dirty="0">
              <a:solidFill>
                <a:srgbClr val="0000CC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0000CC"/>
                </a:solidFill>
                <a:latin typeface="Courier New" pitchFamily="49" charset="0"/>
              </a:rPr>
              <a:t>while</a:t>
            </a:r>
            <a:r>
              <a:rPr lang="pt-BR" sz="2400" b="1" dirty="0">
                <a:latin typeface="Courier New" pitchFamily="49" charset="0"/>
              </a:rPr>
              <a:t> n!=</a:t>
            </a:r>
            <a:r>
              <a:rPr lang="pt-BR" sz="24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pt-BR" sz="2400" b="1" dirty="0">
                <a:latin typeface="Courier New" pitchFamily="49" charset="0"/>
              </a:rPr>
              <a:t>: </a:t>
            </a:r>
            <a:endParaRPr lang="pt-BR" sz="2400" b="1" dirty="0">
              <a:solidFill>
                <a:srgbClr val="00B0F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  </a:t>
            </a: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</a:rPr>
              <a:t>print</a:t>
            </a:r>
            <a:r>
              <a:rPr lang="pt-BR" sz="2400" b="1" dirty="0">
                <a:latin typeface="Courier New" pitchFamily="49" charset="0"/>
              </a:rPr>
              <a:t>(n</a:t>
            </a:r>
            <a:r>
              <a:rPr lang="ru-RU" sz="2400" b="1" dirty="0">
                <a:latin typeface="Courier New" pitchFamily="49" charset="0"/>
              </a:rPr>
              <a:t> </a:t>
            </a:r>
            <a:r>
              <a:rPr lang="pt-BR" sz="2400" b="1" dirty="0">
                <a:solidFill>
                  <a:srgbClr val="333399"/>
                </a:solidFill>
                <a:latin typeface="Courier New" pitchFamily="49" charset="0"/>
              </a:rPr>
              <a:t>%</a:t>
            </a:r>
            <a:r>
              <a:rPr lang="ru-RU" sz="2400" b="1" dirty="0">
                <a:solidFill>
                  <a:srgbClr val="333399"/>
                </a:solidFill>
                <a:latin typeface="Courier New" pitchFamily="49" charset="0"/>
              </a:rPr>
              <a:t> </a:t>
            </a:r>
            <a:r>
              <a:rPr lang="pt-BR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pt-BR" sz="2400" b="1" dirty="0">
                <a:latin typeface="Courier New" pitchFamily="49" charset="0"/>
              </a:rPr>
              <a:t>, end=</a:t>
            </a:r>
            <a:r>
              <a:rPr lang="pt-BR" sz="2400" b="1" dirty="0">
                <a:solidFill>
                  <a:srgbClr val="C00000"/>
                </a:solidFill>
                <a:latin typeface="Courier New" pitchFamily="49" charset="0"/>
              </a:rPr>
              <a:t>""</a:t>
            </a:r>
            <a:r>
              <a:rPr lang="pt-BR" sz="2400" b="1" dirty="0">
                <a:latin typeface="Courier New" pitchFamily="49" charset="0"/>
              </a:rPr>
              <a:t>)</a:t>
            </a: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  n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latin typeface="Courier New" pitchFamily="49" charset="0"/>
              </a:rPr>
              <a:t>n</a:t>
            </a:r>
            <a:r>
              <a:rPr lang="pt-BR" sz="2400" b="1" dirty="0">
                <a:latin typeface="+mj-lt"/>
              </a:rPr>
              <a:t> </a:t>
            </a:r>
            <a:r>
              <a:rPr lang="pt-BR" sz="2400" b="1" dirty="0">
                <a:solidFill>
                  <a:srgbClr val="333399"/>
                </a:solidFill>
                <a:latin typeface="Courier New" pitchFamily="49" charset="0"/>
              </a:rPr>
              <a:t>//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endParaRPr lang="pt-BR" sz="2400" b="1" dirty="0">
              <a:latin typeface="Courier New" pitchFamily="49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032759" y="2670176"/>
            <a:ext cx="3249612" cy="936625"/>
            <a:chOff x="433" y="3902"/>
            <a:chExt cx="2047" cy="590"/>
          </a:xfrm>
        </p:grpSpPr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753" cy="523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Что получится </a:t>
              </a:r>
              <a:r>
                <a:rPr lang="en-US" sz="2400" dirty="0">
                  <a:latin typeface="Arial" charset="0"/>
                </a:rPr>
                <a:t/>
              </a:r>
              <a:br>
                <a:rPr lang="en-US" sz="2400" dirty="0">
                  <a:latin typeface="Arial" charset="0"/>
                </a:rPr>
              </a:br>
              <a:r>
                <a:rPr lang="en-US" sz="2400" dirty="0">
                  <a:latin typeface="Arial" charset="0"/>
                </a:rPr>
                <a:t>  </a:t>
              </a:r>
              <a:r>
                <a:rPr lang="ru-RU" sz="2400" dirty="0">
                  <a:latin typeface="Arial" charset="0"/>
                </a:rPr>
                <a:t>при </a:t>
              </a:r>
              <a:r>
                <a:rPr lang="en-US" sz="2400" b="1" dirty="0">
                  <a:latin typeface="Arial" charset="0"/>
                </a:rPr>
                <a:t>n = 6</a:t>
              </a:r>
              <a:r>
                <a:rPr lang="ru-RU" sz="2400" dirty="0">
                  <a:latin typeface="Arial" charset="0"/>
                </a:rPr>
                <a:t>?</a:t>
              </a:r>
            </a:p>
          </p:txBody>
        </p:sp>
        <p:sp>
          <p:nvSpPr>
            <p:cNvPr id="12289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97222" y="4817826"/>
            <a:ext cx="68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011</a:t>
            </a:r>
            <a:endParaRPr lang="ru-RU"/>
          </a:p>
        </p:txBody>
      </p:sp>
      <p:sp>
        <p:nvSpPr>
          <p:cNvPr id="12" name="Умножение 11"/>
          <p:cNvSpPr/>
          <p:nvPr/>
        </p:nvSpPr>
        <p:spPr bwMode="auto">
          <a:xfrm>
            <a:off x="2614747" y="4838463"/>
            <a:ext cx="417513" cy="417512"/>
          </a:xfrm>
          <a:prstGeom prst="mathMultiply">
            <a:avLst>
              <a:gd name="adj1" fmla="val 8985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flipH="1">
            <a:off x="3371985" y="4789251"/>
            <a:ext cx="3443287" cy="625475"/>
          </a:xfrm>
          <a:prstGeom prst="wedgeRoundRectCallout">
            <a:avLst>
              <a:gd name="adj1" fmla="val 62219"/>
              <a:gd name="adj2" fmla="val -1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lIns="54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kk-KZ" sz="2400" dirty="0">
                <a:latin typeface="Arial" charset="0"/>
              </a:rPr>
              <a:t>неправильно</a:t>
            </a:r>
            <a:r>
              <a:rPr lang="ru-RU" sz="2400" dirty="0"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75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99B5F3-8E97-439A-A44C-A0BF11F39C89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122884" name="Прямоугольник 3"/>
          <p:cNvSpPr>
            <a:spLocks noChangeArrowheads="1"/>
          </p:cNvSpPr>
          <p:nvPr/>
        </p:nvSpPr>
        <p:spPr bwMode="auto">
          <a:xfrm>
            <a:off x="1935164" y="823913"/>
            <a:ext cx="845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i="1">
                <a:solidFill>
                  <a:srgbClr val="000000"/>
                </a:solidFill>
              </a:rPr>
              <a:t>Задача</a:t>
            </a:r>
            <a:r>
              <a:rPr lang="ru-RU" sz="2400">
                <a:solidFill>
                  <a:srgbClr val="000000"/>
                </a:solidFill>
              </a:rPr>
              <a:t>. Вывести на экран двоичный код натурального числа.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76439" y="2022475"/>
            <a:ext cx="539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00"/>
                </a:solidFill>
              </a:rPr>
              <a:t>Алгоритм перевода через остатки:</a:t>
            </a: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52626" y="2568576"/>
            <a:ext cx="4791075" cy="304916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00CC"/>
                </a:solidFill>
                <a:latin typeface="Courier New" pitchFamily="49" charset="0"/>
              </a:rPr>
              <a:t>list=[]</a:t>
            </a:r>
            <a:endParaRPr lang="kk-KZ" sz="2400" b="1" dirty="0">
              <a:solidFill>
                <a:srgbClr val="0000CC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0000CC"/>
                </a:solidFill>
                <a:latin typeface="Courier New" pitchFamily="49" charset="0"/>
              </a:rPr>
              <a:t>n=int(input())</a:t>
            </a:r>
            <a:endParaRPr lang="kk-KZ" sz="2400" b="1" dirty="0">
              <a:solidFill>
                <a:srgbClr val="0000CC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0000CC"/>
                </a:solidFill>
                <a:latin typeface="Courier New" pitchFamily="49" charset="0"/>
              </a:rPr>
              <a:t>while</a:t>
            </a:r>
            <a:r>
              <a:rPr lang="pt-BR" sz="2400" b="1" dirty="0">
                <a:latin typeface="Courier New" pitchFamily="49" charset="0"/>
              </a:rPr>
              <a:t> n!=</a:t>
            </a:r>
            <a:r>
              <a:rPr lang="pt-BR" sz="24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pt-BR" sz="2400" b="1" dirty="0">
                <a:latin typeface="Courier New" pitchFamily="49" charset="0"/>
              </a:rPr>
              <a:t>: </a:t>
            </a:r>
            <a:endParaRPr lang="pt-BR" sz="2400" b="1" dirty="0">
              <a:solidFill>
                <a:srgbClr val="00B0F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kk-KZ" sz="2400" b="1" dirty="0">
                <a:solidFill>
                  <a:srgbClr val="0070C0"/>
                </a:solidFill>
                <a:latin typeface="Courier New" pitchFamily="49" charset="0"/>
              </a:rPr>
              <a:t>    </a:t>
            </a: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</a:rPr>
              <a:t>list.append(n % 2)</a:t>
            </a:r>
            <a:endParaRPr lang="pt-BR" sz="2400" b="1" dirty="0"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  </a:t>
            </a:r>
            <a:r>
              <a:rPr lang="kk-KZ" sz="2400" b="1" dirty="0">
                <a:latin typeface="Courier New" pitchFamily="49" charset="0"/>
              </a:rPr>
              <a:t>  </a:t>
            </a:r>
            <a:r>
              <a:rPr lang="pt-BR" sz="2400" b="1" dirty="0">
                <a:latin typeface="Courier New" pitchFamily="49" charset="0"/>
              </a:rPr>
              <a:t>n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latin typeface="Courier New" pitchFamily="49" charset="0"/>
              </a:rPr>
              <a:t>n</a:t>
            </a:r>
            <a:r>
              <a:rPr lang="pt-BR" sz="2400" b="1" dirty="0">
                <a:latin typeface="+mj-lt"/>
              </a:rPr>
              <a:t> </a:t>
            </a:r>
            <a:r>
              <a:rPr lang="pt-BR" sz="2400" b="1" dirty="0">
                <a:solidFill>
                  <a:srgbClr val="333399"/>
                </a:solidFill>
                <a:latin typeface="Courier New" pitchFamily="49" charset="0"/>
              </a:rPr>
              <a:t>//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endParaRPr lang="kk-KZ" sz="2400" b="1" dirty="0">
              <a:solidFill>
                <a:srgbClr val="00B0F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list.reverse()</a:t>
            </a:r>
            <a:endParaRPr lang="kk-KZ" sz="2400" b="1" dirty="0">
              <a:latin typeface="Courier New" pitchFamily="49" charset="0"/>
            </a:endParaRPr>
          </a:p>
          <a:p>
            <a:pPr>
              <a:defRPr/>
            </a:pPr>
            <a:r>
              <a:rPr lang="pt-BR" sz="2400" b="1" dirty="0">
                <a:latin typeface="Courier New" pitchFamily="49" charset="0"/>
              </a:rPr>
              <a:t>for i in list:</a:t>
            </a:r>
            <a:endParaRPr lang="kk-KZ" sz="2400" b="1" dirty="0">
              <a:latin typeface="Courier New" pitchFamily="49" charset="0"/>
            </a:endParaRPr>
          </a:p>
          <a:p>
            <a:pPr>
              <a:defRPr/>
            </a:pPr>
            <a:r>
              <a:rPr lang="kk-KZ" sz="2400" b="1" dirty="0">
                <a:latin typeface="Courier New" pitchFamily="49" charset="0"/>
              </a:rPr>
              <a:t>    </a:t>
            </a:r>
            <a:r>
              <a:rPr lang="pt-BR" sz="2400" b="1" dirty="0">
                <a:latin typeface="Courier New" pitchFamily="49" charset="0"/>
              </a:rPr>
              <a:t>print(i,end="")</a:t>
            </a:r>
            <a:r>
              <a:rPr lang="kk-KZ" sz="2400" b="1" dirty="0">
                <a:latin typeface="Courier New" pitchFamily="49" charset="0"/>
              </a:rPr>
              <a:t>             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961188" y="2670176"/>
            <a:ext cx="3249612" cy="936625"/>
            <a:chOff x="433" y="3902"/>
            <a:chExt cx="2047" cy="590"/>
          </a:xfrm>
        </p:grpSpPr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753" cy="523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Что получится </a:t>
              </a:r>
              <a:r>
                <a:rPr lang="en-US" sz="2400" dirty="0">
                  <a:latin typeface="Arial" charset="0"/>
                </a:rPr>
                <a:t/>
              </a:r>
              <a:br>
                <a:rPr lang="en-US" sz="2400" dirty="0">
                  <a:latin typeface="Arial" charset="0"/>
                </a:rPr>
              </a:br>
              <a:r>
                <a:rPr lang="en-US" sz="2400" dirty="0">
                  <a:latin typeface="Arial" charset="0"/>
                </a:rPr>
                <a:t>  </a:t>
              </a:r>
              <a:r>
                <a:rPr lang="ru-RU" sz="2400" dirty="0">
                  <a:latin typeface="Arial" charset="0"/>
                </a:rPr>
                <a:t>при </a:t>
              </a:r>
              <a:r>
                <a:rPr lang="en-US" sz="2400" b="1" dirty="0">
                  <a:latin typeface="Arial" charset="0"/>
                </a:rPr>
                <a:t>n = 6</a:t>
              </a:r>
              <a:r>
                <a:rPr lang="ru-RU" sz="2400" dirty="0">
                  <a:latin typeface="Arial" charset="0"/>
                </a:rPr>
                <a:t>?</a:t>
              </a:r>
            </a:p>
          </p:txBody>
        </p:sp>
        <p:sp>
          <p:nvSpPr>
            <p:cNvPr id="12289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51288" y="6192469"/>
            <a:ext cx="68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sz="2400" b="1" dirty="0">
                <a:solidFill>
                  <a:srgbClr val="000000"/>
                </a:solidFill>
              </a:rPr>
              <a:t>110</a:t>
            </a: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flipH="1">
            <a:off x="3112407" y="6071216"/>
            <a:ext cx="3443287" cy="625475"/>
          </a:xfrm>
          <a:prstGeom prst="wedgeRoundRectCallout">
            <a:avLst>
              <a:gd name="adj1" fmla="val 62219"/>
              <a:gd name="adj2" fmla="val -1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lIns="54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31727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/>
              <a:t>Рекурсия</a:t>
            </a:r>
          </a:p>
        </p:txBody>
      </p:sp>
      <p:sp>
        <p:nvSpPr>
          <p:cNvPr id="1239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BCFAB2-EC23-47F1-83E6-526EEFBE058E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1510" y="838200"/>
            <a:ext cx="9836210" cy="1200329"/>
          </a:xfrm>
          <a:prstGeom prst="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Arial" charset="0"/>
              </a:rPr>
              <a:t>Чтобы вывести двоичную запись числа </a:t>
            </a: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ru-RU" sz="2400" dirty="0">
                <a:latin typeface="Arial" charset="0"/>
              </a:rPr>
              <a:t>, нужно сначала вывести</a:t>
            </a:r>
            <a:r>
              <a:rPr lang="en-US" sz="2400" dirty="0"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двоичную запись числа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(n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2400" dirty="0">
                <a:latin typeface="Arial" charset="0"/>
              </a:rPr>
              <a:t>, </a:t>
            </a:r>
          </a:p>
          <a:p>
            <a:pPr>
              <a:defRPr/>
            </a:pPr>
            <a:r>
              <a:rPr lang="ru-RU" sz="2400" dirty="0">
                <a:latin typeface="Arial" charset="0"/>
              </a:rPr>
              <a:t>а затем</a:t>
            </a:r>
            <a:r>
              <a:rPr lang="en-US" sz="2400" dirty="0"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— его последнюю двоичную цифру, равную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2).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89176" y="3313114"/>
            <a:ext cx="925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110</a:t>
            </a:r>
            <a:endParaRPr lang="ru-RU" sz="2400"/>
          </a:p>
        </p:txBody>
      </p:sp>
      <p:sp>
        <p:nvSpPr>
          <p:cNvPr id="9" name="Левая фигурная скобка 8"/>
          <p:cNvSpPr>
            <a:spLocks/>
          </p:cNvSpPr>
          <p:nvPr/>
        </p:nvSpPr>
        <p:spPr bwMode="auto">
          <a:xfrm rot="5400000">
            <a:off x="2628900" y="2987675"/>
            <a:ext cx="260350" cy="711200"/>
          </a:xfrm>
          <a:prstGeom prst="leftBrace">
            <a:avLst>
              <a:gd name="adj1" fmla="val 54128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009776" y="2565401"/>
            <a:ext cx="3883025" cy="677863"/>
            <a:chOff x="1533616" y="2540136"/>
            <a:chExt cx="3883336" cy="679313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flipH="1">
              <a:off x="1533616" y="2540136"/>
              <a:ext cx="3883336" cy="429542"/>
            </a:xfrm>
            <a:prstGeom prst="wedgeRoundRectCallout">
              <a:avLst>
                <a:gd name="adj1" fmla="val 25512"/>
                <a:gd name="adj2" fmla="val 21627"/>
                <a:gd name="adj3" fmla="val 16667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lIns="54000" rIns="18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400" dirty="0">
                  <a:latin typeface="Arial" charset="0"/>
                </a:rPr>
                <a:t>двоичная запись числа 6</a:t>
              </a:r>
            </a:p>
          </p:txBody>
        </p:sp>
        <p:sp>
          <p:nvSpPr>
            <p:cNvPr id="10" name="Равнобедренный треугольник 9"/>
            <p:cNvSpPr/>
            <p:nvPr/>
          </p:nvSpPr>
          <p:spPr bwMode="auto">
            <a:xfrm flipV="1">
              <a:off x="2205183" y="2961724"/>
              <a:ext cx="223855" cy="257725"/>
            </a:xfrm>
            <a:prstGeom prst="triangle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lIns="54000" rIns="1800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2400">
                <a:latin typeface="Arial" charset="0"/>
              </a:endParaRPr>
            </a:p>
          </p:txBody>
        </p:sp>
      </p:grpSp>
      <p:sp>
        <p:nvSpPr>
          <p:cNvPr id="12" name="Левая фигурная скобка 11"/>
          <p:cNvSpPr>
            <a:spLocks/>
          </p:cNvSpPr>
          <p:nvPr/>
        </p:nvSpPr>
        <p:spPr bwMode="auto">
          <a:xfrm rot="16200000" flipV="1">
            <a:off x="2524919" y="3577432"/>
            <a:ext cx="173038" cy="530225"/>
          </a:xfrm>
          <a:prstGeom prst="leftBrace">
            <a:avLst>
              <a:gd name="adj1" fmla="val 5430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2009776" y="3919538"/>
            <a:ext cx="3883025" cy="684212"/>
            <a:chOff x="1533616" y="2285999"/>
            <a:chExt cx="3883336" cy="683191"/>
          </a:xfrm>
        </p:grpSpPr>
        <p:sp>
          <p:nvSpPr>
            <p:cNvPr id="15" name="Равнобедренный треугольник 14"/>
            <p:cNvSpPr/>
            <p:nvPr/>
          </p:nvSpPr>
          <p:spPr bwMode="auto">
            <a:xfrm>
              <a:off x="2014668" y="2285999"/>
              <a:ext cx="223855" cy="256791"/>
            </a:xfrm>
            <a:prstGeom prst="triangle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54000" rIns="1800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 flipH="1">
              <a:off x="1533616" y="2539620"/>
              <a:ext cx="3883336" cy="429570"/>
            </a:xfrm>
            <a:prstGeom prst="wedgeRoundRectCallout">
              <a:avLst>
                <a:gd name="adj1" fmla="val 25512"/>
                <a:gd name="adj2" fmla="val 21627"/>
                <a:gd name="adj3" fmla="val 16667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 type="non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54000" rIns="18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400" dirty="0">
                  <a:latin typeface="Arial" charset="0"/>
                </a:rPr>
                <a:t>двоичная запись числа 3</a:t>
              </a: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112294" y="3393404"/>
            <a:ext cx="1688306" cy="429054"/>
            <a:chOff x="1597819" y="2616336"/>
            <a:chExt cx="1688306" cy="429054"/>
          </a:xfrm>
          <a:solidFill>
            <a:srgbClr val="E6E6FF"/>
          </a:solidFill>
        </p:grpSpPr>
        <p:sp>
          <p:nvSpPr>
            <p:cNvPr id="18" name="Равнобедренный треугольник 17"/>
            <p:cNvSpPr/>
            <p:nvPr/>
          </p:nvSpPr>
          <p:spPr bwMode="auto">
            <a:xfrm rot="5400000" flipV="1">
              <a:off x="1614488" y="2705099"/>
              <a:ext cx="223837" cy="257175"/>
            </a:xfrm>
            <a:prstGeom prst="triangle">
              <a:avLst/>
            </a:prstGeom>
            <a:grpFill/>
            <a:ln w="12700">
              <a:noFill/>
              <a:miter lim="800000"/>
              <a:headEnd/>
              <a:tailEnd type="none" w="lg" len="lg"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lIns="54000" rIns="1800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flipH="1">
              <a:off x="1847940" y="2616336"/>
              <a:ext cx="1438185" cy="429054"/>
            </a:xfrm>
            <a:prstGeom prst="wedgeRoundRectCallout">
              <a:avLst>
                <a:gd name="adj1" fmla="val 25512"/>
                <a:gd name="adj2" fmla="val 21627"/>
                <a:gd name="adj3" fmla="val 16667"/>
              </a:avLst>
            </a:prstGeom>
            <a:grpFill/>
            <a:ln w="12700">
              <a:noFill/>
              <a:miter lim="800000"/>
              <a:headEnd/>
              <a:tailEnd type="none" w="lg" len="lg"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lIns="54000" rIns="18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400" b="1" dirty="0">
                  <a:latin typeface="Courier New" pitchFamily="49" charset="0"/>
                  <a:cs typeface="Courier New" pitchFamily="49" charset="0"/>
                </a:rPr>
                <a:t>6</a:t>
              </a:r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400" b="1" dirty="0">
                  <a:solidFill>
                    <a:srgbClr val="333399"/>
                  </a:solidFill>
                  <a:latin typeface="Courier New" pitchFamily="49" charset="0"/>
                  <a:cs typeface="Courier New" pitchFamily="49" charset="0"/>
                </a:rPr>
                <a:t>% </a:t>
              </a:r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ru-RU" sz="2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767388" y="3048002"/>
            <a:ext cx="4703762" cy="1676401"/>
            <a:chOff x="433" y="3902"/>
            <a:chExt cx="2963" cy="1056"/>
          </a:xfrm>
        </p:grpSpPr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669" cy="989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Чтобы решить задачу, </a:t>
              </a:r>
              <a:br>
                <a:rPr lang="ru-RU" sz="2400" dirty="0">
                  <a:latin typeface="Arial" charset="0"/>
                </a:rPr>
              </a:br>
              <a:r>
                <a:rPr lang="ru-RU" sz="2400" dirty="0">
                  <a:latin typeface="Arial" charset="0"/>
                </a:rPr>
                <a:t>  нужно решить ту же задачу  для меньшего числа!</a:t>
              </a:r>
            </a:p>
          </p:txBody>
        </p:sp>
        <p:sp>
          <p:nvSpPr>
            <p:cNvPr id="12392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2" name="AutoShape 8"/>
          <p:cNvSpPr>
            <a:spLocks noChangeArrowheads="1"/>
          </p:cNvSpPr>
          <p:nvPr/>
        </p:nvSpPr>
        <p:spPr bwMode="auto">
          <a:xfrm flipH="1">
            <a:off x="6319615" y="4784726"/>
            <a:ext cx="3443287" cy="784225"/>
          </a:xfrm>
          <a:prstGeom prst="wedgeRoundRectCallout">
            <a:avLst>
              <a:gd name="adj1" fmla="val -8967"/>
              <a:gd name="adj2" fmla="val -104431"/>
              <a:gd name="adj3" fmla="val 16667"/>
            </a:avLst>
          </a:prstGeom>
          <a:solidFill>
            <a:srgbClr val="99FF66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lIns="54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Это и есть </a:t>
            </a:r>
            <a:r>
              <a:rPr lang="ru-RU" sz="2400" b="1" dirty="0">
                <a:latin typeface="Arial" charset="0"/>
              </a:rPr>
              <a:t>рекурсия</a:t>
            </a:r>
            <a:r>
              <a:rPr lang="ru-RU" sz="2400" dirty="0"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17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/>
              <a:t>Рекурсивная процедура</a:t>
            </a:r>
          </a:p>
        </p:txBody>
      </p:sp>
      <p:sp>
        <p:nvSpPr>
          <p:cNvPr id="1249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F29B1-D987-45C3-A5D4-969C92CD2295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3100" y="2382838"/>
            <a:ext cx="8343900" cy="831850"/>
          </a:xfrm>
          <a:prstGeom prst="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ru-RU" sz="2400" b="1" dirty="0">
                <a:latin typeface="Arial" charset="0"/>
              </a:rPr>
              <a:t>Рекурсивная процедура </a:t>
            </a:r>
            <a:r>
              <a:rPr lang="ru-RU" sz="2400" dirty="0">
                <a:latin typeface="Arial" charset="0"/>
              </a:rPr>
              <a:t>— это процедура, которая вызывает сама себя.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27226" y="920750"/>
            <a:ext cx="6022975" cy="120173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</a:rPr>
              <a:t>def</a:t>
            </a:r>
            <a:r>
              <a:rPr lang="sq-AL" sz="2400" b="1" dirty="0">
                <a:latin typeface="Courier New" pitchFamily="49" charset="0"/>
              </a:rPr>
              <a:t> </a:t>
            </a:r>
            <a:r>
              <a:rPr lang="sq-AL" sz="2400" b="1" dirty="0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sq-AL" sz="2400" b="1" dirty="0">
                <a:latin typeface="Courier New" pitchFamily="49" charset="0"/>
              </a:rPr>
              <a:t>(n)</a:t>
            </a:r>
            <a:r>
              <a:rPr lang="en-US" sz="2400" b="1" dirty="0">
                <a:latin typeface="Courier New" pitchFamily="49" charset="0"/>
              </a:rPr>
              <a:t>:</a:t>
            </a:r>
            <a:r>
              <a:rPr lang="ru-RU" sz="2400" b="1" dirty="0">
                <a:latin typeface="Courier New" pitchFamily="49" charset="0"/>
              </a:rPr>
              <a:t>  </a:t>
            </a:r>
            <a:endParaRPr lang="en-US" sz="24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  </a:t>
            </a:r>
            <a:r>
              <a:rPr lang="sq-AL" sz="2400" b="1" dirty="0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sq-AL" sz="2400" b="1" dirty="0">
                <a:latin typeface="Courier New" pitchFamily="49" charset="0"/>
              </a:rPr>
              <a:t>(n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//</a:t>
            </a:r>
            <a:r>
              <a:rPr lang="sq-AL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sq-AL" sz="2400" b="1" dirty="0">
                <a:latin typeface="Courier New" pitchFamily="49" charset="0"/>
              </a:rPr>
              <a:t>)</a:t>
            </a:r>
          </a:p>
          <a:p>
            <a:pPr>
              <a:defRPr/>
            </a:pPr>
            <a:r>
              <a:rPr lang="ru-RU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print</a:t>
            </a:r>
            <a:r>
              <a:rPr lang="en-US" sz="2400" b="1" dirty="0">
                <a:latin typeface="Courier New" pitchFamily="49" charset="0"/>
              </a:rPr>
              <a:t>(n</a:t>
            </a:r>
            <a:r>
              <a:rPr lang="pt-BR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333399"/>
                </a:solidFill>
                <a:latin typeface="Courier New" pitchFamily="49" charset="0"/>
              </a:rPr>
              <a:t>%</a:t>
            </a:r>
            <a:r>
              <a:rPr lang="pt-BR" sz="2400" b="1" dirty="0">
                <a:latin typeface="Arial" charset="0"/>
              </a:rPr>
              <a:t> </a:t>
            </a:r>
            <a:r>
              <a:rPr lang="sq-AL" sz="2400" b="1" dirty="0">
                <a:solidFill>
                  <a:srgbClr val="00B0F0"/>
                </a:solidFill>
                <a:latin typeface="Courier New" pitchFamily="49" charset="0"/>
              </a:rPr>
              <a:t>2</a:t>
            </a:r>
            <a:r>
              <a:rPr lang="pt-BR" sz="2400" b="1" dirty="0">
                <a:latin typeface="Courier New" pitchFamily="49" charset="0"/>
              </a:rPr>
              <a:t>, end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latin typeface="Courier New" pitchFamily="49" charset="0"/>
              </a:rPr>
              <a:t>=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Courier New" pitchFamily="49" charset="0"/>
              </a:rPr>
              <a:t>""</a:t>
            </a:r>
            <a:r>
              <a:rPr lang="sq-AL" sz="2400" b="1" dirty="0">
                <a:latin typeface="Courier New" pitchFamily="49" charset="0"/>
              </a:rPr>
              <a:t>)</a:t>
            </a:r>
            <a:endParaRPr lang="ru-RU" sz="2400" b="1" dirty="0">
              <a:latin typeface="Courier New" pitchFamily="49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849814" y="3306764"/>
            <a:ext cx="5462587" cy="663575"/>
            <a:chOff x="433" y="3902"/>
            <a:chExt cx="3441" cy="418"/>
          </a:xfrm>
        </p:grpSpPr>
        <p:sp>
          <p:nvSpPr>
            <p:cNvPr id="8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147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400" dirty="0">
                  <a:latin typeface="Arial" charset="0"/>
                </a:rPr>
                <a:t>  Что получится?</a:t>
              </a:r>
              <a:r>
                <a:rPr lang="en-US" sz="2400" dirty="0">
                  <a:latin typeface="Arial" charset="0"/>
                </a:rPr>
                <a:t>  </a:t>
              </a:r>
              <a:r>
                <a:rPr lang="en-US" sz="2400" b="1" dirty="0" err="1">
                  <a:solidFill>
                    <a:srgbClr val="333399"/>
                  </a:solidFill>
                  <a:latin typeface="Courier New" pitchFamily="49" charset="0"/>
                </a:rPr>
                <a:t>printBin</a:t>
              </a:r>
              <a:r>
                <a:rPr lang="en-US" sz="2400" b="1" dirty="0">
                  <a:latin typeface="Courier New" pitchFamily="49" charset="0"/>
                </a:rPr>
                <a:t>(</a:t>
              </a:r>
              <a:r>
                <a:rPr lang="ru-RU" sz="2400" b="1" dirty="0">
                  <a:solidFill>
                    <a:srgbClr val="00B0F0"/>
                  </a:solidFill>
                  <a:latin typeface="Courier New" pitchFamily="49" charset="0"/>
                </a:rPr>
                <a:t>6</a:t>
              </a:r>
              <a:r>
                <a:rPr lang="en-US" sz="2400" b="1" dirty="0">
                  <a:latin typeface="Courier New" pitchFamily="49" charset="0"/>
                </a:rPr>
                <a:t>)</a:t>
              </a:r>
            </a:p>
          </p:txBody>
        </p:sp>
        <p:sp>
          <p:nvSpPr>
            <p:cNvPr id="124946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10" name="AutoShape 8"/>
          <p:cNvSpPr>
            <a:spLocks noChangeArrowheads="1"/>
          </p:cNvSpPr>
          <p:nvPr/>
        </p:nvSpPr>
        <p:spPr bwMode="auto">
          <a:xfrm flipH="1">
            <a:off x="6975475" y="998538"/>
            <a:ext cx="3379788" cy="571500"/>
          </a:xfrm>
          <a:prstGeom prst="wedgeRoundRectCallout">
            <a:avLst>
              <a:gd name="adj1" fmla="val 63636"/>
              <a:gd name="adj2" fmla="val 3858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lIns="54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вызывает сама себя!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52626" y="3600450"/>
            <a:ext cx="2441575" cy="4635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6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20926" y="4121150"/>
            <a:ext cx="2441575" cy="4635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3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740026" y="4616450"/>
            <a:ext cx="2441575" cy="4635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1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71826" y="5099050"/>
            <a:ext cx="2441575" cy="4635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629026" y="5594350"/>
            <a:ext cx="2441575" cy="4635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3399"/>
                </a:solidFill>
                <a:latin typeface="Courier New" pitchFamily="49" charset="0"/>
              </a:rPr>
              <a:t>printBin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ru-RU" sz="2400" b="1" dirty="0">
                <a:solidFill>
                  <a:srgbClr val="00B0F0"/>
                </a:solidFill>
                <a:latin typeface="Courier New" pitchFamily="49" charset="0"/>
              </a:rPr>
              <a:t>0</a:t>
            </a:r>
            <a:r>
              <a:rPr lang="en-US" sz="24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770688" y="5538789"/>
            <a:ext cx="3148012" cy="663575"/>
            <a:chOff x="433" y="3902"/>
            <a:chExt cx="1983" cy="418"/>
          </a:xfrm>
        </p:grpSpPr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689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Как исправить?</a:t>
              </a:r>
            </a:p>
          </p:txBody>
        </p:sp>
        <p:sp>
          <p:nvSpPr>
            <p:cNvPr id="124944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 flipH="1">
            <a:off x="5776914" y="4394200"/>
            <a:ext cx="3379787" cy="571500"/>
          </a:xfrm>
          <a:prstGeom prst="wedgeRoundRectCallout">
            <a:avLst>
              <a:gd name="adj1" fmla="val 51905"/>
              <a:gd name="adj2" fmla="val 16890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lIns="54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бесконечные вызовы</a:t>
            </a:r>
          </a:p>
        </p:txBody>
      </p:sp>
    </p:spTree>
    <p:extLst>
      <p:ext uri="{BB962C8B-B14F-4D97-AF65-F5344CB8AC3E}">
        <p14:creationId xmlns:p14="http://schemas.microsoft.com/office/powerpoint/2010/main" val="20473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664</Words>
  <Application>Microsoft Office PowerPoint</Application>
  <PresentationFormat>Широкоэкранный</PresentationFormat>
  <Paragraphs>191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charter</vt:lpstr>
      <vt:lpstr>Courier New</vt:lpstr>
      <vt:lpstr>fell</vt:lpstr>
      <vt:lpstr>Symbol</vt:lpstr>
      <vt:lpstr>Times New Roman</vt:lpstr>
      <vt:lpstr>Тема Office</vt:lpstr>
      <vt:lpstr>Формула</vt:lpstr>
      <vt:lpstr>Вебинар: Решение олимпиадынх задач с применением рекурсии</vt:lpstr>
      <vt:lpstr>РЕКУРСИЯ</vt:lpstr>
      <vt:lpstr>Простыми словами о рекурсии</vt:lpstr>
      <vt:lpstr>Как работает рекурсия?</vt:lpstr>
      <vt:lpstr>Стек</vt:lpstr>
      <vt:lpstr>Презентация PowerPoint</vt:lpstr>
      <vt:lpstr>Презентация PowerPoint</vt:lpstr>
      <vt:lpstr>Рекурсия</vt:lpstr>
      <vt:lpstr>Рекурсивная процедура</vt:lpstr>
      <vt:lpstr>Рекурсивная процедура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Оспанова Шынар Бектепбергенқызы</dc:creator>
  <cp:lastModifiedBy>Оспанова Шынар Бектепбергенқызы</cp:lastModifiedBy>
  <cp:revision>3</cp:revision>
  <dcterms:created xsi:type="dcterms:W3CDTF">2022-04-06T06:56:01Z</dcterms:created>
  <dcterms:modified xsi:type="dcterms:W3CDTF">2022-04-12T09:29:20Z</dcterms:modified>
</cp:coreProperties>
</file>